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6" r:id="rId20"/>
    <p:sldId id="275" r:id="rId21"/>
    <p:sldId id="278" r:id="rId22"/>
    <p:sldId id="271" r:id="rId23"/>
    <p:sldId id="280" r:id="rId24"/>
    <p:sldId id="281" r:id="rId25"/>
    <p:sldId id="283" r:id="rId26"/>
    <p:sldId id="285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20" autoAdjust="0"/>
    <p:restoredTop sz="94906" autoAdjust="0"/>
  </p:normalViewPr>
  <p:slideViewPr>
    <p:cSldViewPr snapToGrid="0" showGuides="1">
      <p:cViewPr varScale="1">
        <p:scale>
          <a:sx n="80" d="100"/>
          <a:sy n="80" d="100"/>
        </p:scale>
        <p:origin x="970" y="62"/>
      </p:cViewPr>
      <p:guideLst>
        <p:guide pos="381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1" d="100"/>
          <a:sy n="61" d="100"/>
        </p:scale>
        <p:origin x="324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2C40F-1F7D-41B5-B7B1-B660BFDD53C4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465BA-B43F-4961-9599-332791635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098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B34F4-526F-4069-B01A-868924FF0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D093A6-5C49-4C34-A37C-C1203182A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6CFBF-8643-400F-81F6-C1B9CCF9E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0CD58-DDC5-4700-AADC-69589443DEE9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BA06EB-6D41-4AFE-B89F-0CC7A943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7A663F-2103-4F14-8049-DFE6BEDB6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BD95-7602-44D3-9428-503E5077F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93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520BF-62C0-4BD9-B59D-9EA051065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7F023D-D4DC-4572-B44E-FE1E1BB90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9536CD-2444-44AE-B424-9A46BC93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0CD58-DDC5-4700-AADC-69589443DEE9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ED5F5C-F2CE-498F-AB55-268524C04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0CEA8A-0ED2-4BB3-A24A-81FA50C76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BD95-7602-44D3-9428-503E5077F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206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636CB3-3061-476C-8570-F9253F26EB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B30858-E711-4B2E-A26B-3338CFCE3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9DE0C9-31B5-4E5E-A228-17EC10C77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0CD58-DDC5-4700-AADC-69589443DEE9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FBBBF4-35CA-4CE1-95DC-358018205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2D12DB-9AEE-4217-96BF-6672C7581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BD95-7602-44D3-9428-503E5077F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702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618BD-324D-400C-8613-393C87B0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94C53D-5060-402A-91FC-293439CC4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6358F3-E6A8-4AAB-B90A-36507C689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0CD58-DDC5-4700-AADC-69589443DEE9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659019-3C5F-43E9-BBA3-984B18BC7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DAEE0D-D2F9-4843-AE32-8FAB9B3D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BD95-7602-44D3-9428-503E5077F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67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74FEA-EA2E-4378-8B25-99AD9E810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A355B2-B503-4B81-B8E1-110AB0A91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A20C6E-CCD6-405C-92B9-D6ACF874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0CD58-DDC5-4700-AADC-69589443DEE9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128D7B-10DE-4AFA-A503-C39BAE62F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27D66B-94B6-4290-BA02-53BC5FADD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BD95-7602-44D3-9428-503E5077F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C6570-F824-4C60-8AF1-9C8904DF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E4B818-84DE-4F78-8AF5-0940DB29F3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5BC76F-CA11-40D3-929E-0C5EC2096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5106D7-F422-49EA-9D38-BD4056513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0CD58-DDC5-4700-AADC-69589443DEE9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0EB880-1096-4C47-939A-EE35B7C42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0095E8-8B7E-42E3-97F2-9CDB57F4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BD95-7602-44D3-9428-503E5077F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300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3CC5B-D406-462B-A41E-52F753667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E6CCD9-975E-4AF0-9ADE-C0D8D9549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BE6D90-9A34-45C9-B81F-5178AF8AE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4AA618-F826-4400-8582-4D18130758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D513F0-16CC-4BC7-A9AE-D2D264592A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E64793-CD9F-4909-B9F4-2100F4C4E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0CD58-DDC5-4700-AADC-69589443DEE9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B917C2-42A6-4338-B880-E0262BAC5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6283C6-5707-4F04-8B48-9E9C6628C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BD95-7602-44D3-9428-503E5077F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346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C1A082-8ECE-485F-8649-739E8C249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17311C-F5CE-4BAD-88E2-F32B9118C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0CD58-DDC5-4700-AADC-69589443DEE9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5FC621-2230-47C5-8204-1B5E09C81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9EC533-0FCA-4013-A150-F9198088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BD95-7602-44D3-9428-503E5077F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705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B69B6E-1C19-4B0F-B844-D55F5E758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0CD58-DDC5-4700-AADC-69589443DEE9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E0E092-CD18-49B6-AD0A-EF1B7C218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1C627E-7742-41E3-8CC0-CF12C9B10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BD95-7602-44D3-9428-503E5077F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60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270165-BA3E-4C84-898B-431559BA0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CF5B86-11CE-4062-8323-FAEFF1CE0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8DBB2F-138D-4F10-9A38-01898A8CD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AABB3D-7448-4F56-A4D0-334E24700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0CD58-DDC5-4700-AADC-69589443DEE9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B5379E-165A-4F85-83A1-CB6D7E84E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C1731D-3503-4BD8-9F6E-B043F0C19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BD95-7602-44D3-9428-503E5077F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3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D5BFA-75E0-4B4F-8879-12B10A821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7C2CA1-B1CA-46B9-948B-0343AC4F7D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13B20A-9208-4A70-8BB2-2B7F6E43F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52A46A-83E9-4BE3-9297-C5CE4B97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0CD58-DDC5-4700-AADC-69589443DEE9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7BF2CE-CE0B-4692-8969-49ADE223A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E9EBB6-7648-44BA-95C5-91F25A953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BD95-7602-44D3-9428-503E5077F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22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ED69A5-7124-4E24-B792-3F0377096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DB8F9-5A05-4407-92AB-B4D03F64C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C902F9-75E4-4B8E-94F3-B3EB5D845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0CD58-DDC5-4700-AADC-69589443DEE9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BB9633-825B-4875-9E35-E5FC39F64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AFB555-9290-44A2-91C7-0D4C2148B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7BD95-7602-44D3-9428-503E5077F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4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80DA38-82EB-43B2-8181-AA3E7A8095B2}"/>
              </a:ext>
            </a:extLst>
          </p:cNvPr>
          <p:cNvSpPr txBox="1"/>
          <p:nvPr/>
        </p:nvSpPr>
        <p:spPr>
          <a:xfrm>
            <a:off x="4448175" y="1800225"/>
            <a:ext cx="2895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3  </a:t>
            </a:r>
            <a:r>
              <a:rPr lang="ko-KR" altLang="en-US" sz="4000" b="1" dirty="0"/>
              <a:t>선형모델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3E6908-D504-43C7-900F-AFC8DBA8F20F}"/>
              </a:ext>
            </a:extLst>
          </p:cNvPr>
          <p:cNvSpPr txBox="1"/>
          <p:nvPr/>
        </p:nvSpPr>
        <p:spPr>
          <a:xfrm>
            <a:off x="5002519" y="2714625"/>
            <a:ext cx="2119491" cy="2774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3.1 </a:t>
            </a:r>
            <a:r>
              <a:rPr lang="ko-KR" altLang="en-US" dirty="0"/>
              <a:t>기본 형식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3.2 </a:t>
            </a:r>
            <a:r>
              <a:rPr lang="ko-KR" altLang="en-US" dirty="0"/>
              <a:t>선형회귀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3.3 </a:t>
            </a:r>
            <a:r>
              <a:rPr lang="ko-KR" altLang="en-US" dirty="0"/>
              <a:t>로지스틱</a:t>
            </a:r>
            <a:r>
              <a:rPr lang="en-US" altLang="ko-KR" dirty="0"/>
              <a:t> </a:t>
            </a:r>
            <a:r>
              <a:rPr lang="ko-KR" altLang="en-US" dirty="0"/>
              <a:t>회귀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3.4 </a:t>
            </a:r>
            <a:r>
              <a:rPr lang="ko-KR" altLang="en-US" dirty="0"/>
              <a:t>선형 판별분석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3.5 </a:t>
            </a:r>
            <a:r>
              <a:rPr lang="ko-KR" altLang="en-US" dirty="0"/>
              <a:t>다중 분류 학습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2792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034F05-E113-423E-9D94-7FDBB8C5E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1947862"/>
            <a:ext cx="8315325" cy="2200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30A782-5E26-45AB-8FEF-458E40C933E1}"/>
              </a:ext>
            </a:extLst>
          </p:cNvPr>
          <p:cNvSpPr txBox="1"/>
          <p:nvPr/>
        </p:nvSpPr>
        <p:spPr>
          <a:xfrm>
            <a:off x="831149" y="1372671"/>
            <a:ext cx="9065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단순 선형 회귀 문제와 비슷하게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최소제곱법을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이용하여 </a:t>
            </a:r>
            <a:r>
              <a:rPr lang="en-US" altLang="ko-KR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ω,b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추정할 수 있다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CF000-B644-44FC-A39D-407124512E63}"/>
              </a:ext>
            </a:extLst>
          </p:cNvPr>
          <p:cNvSpPr txBox="1"/>
          <p:nvPr/>
        </p:nvSpPr>
        <p:spPr>
          <a:xfrm>
            <a:off x="9896475" y="3429000"/>
            <a:ext cx="1188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라고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할때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D20174-4635-4003-A013-3A9375549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645"/>
          <a:stretch/>
        </p:blipFill>
        <p:spPr>
          <a:xfrm>
            <a:off x="4772025" y="4802842"/>
            <a:ext cx="4086225" cy="113968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232BA3-551F-4615-B846-74F046A2ACCF}"/>
              </a:ext>
            </a:extLst>
          </p:cNvPr>
          <p:cNvGrpSpPr/>
          <p:nvPr/>
        </p:nvGrpSpPr>
        <p:grpSpPr>
          <a:xfrm>
            <a:off x="733265" y="4951929"/>
            <a:ext cx="2981485" cy="990600"/>
            <a:chOff x="1951183" y="2800350"/>
            <a:chExt cx="3426320" cy="10668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B488786-8D37-4FB2-9EC2-D99A10FD0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241"/>
            <a:stretch/>
          </p:blipFill>
          <p:spPr>
            <a:xfrm>
              <a:off x="3258912" y="2800350"/>
              <a:ext cx="2118591" cy="10668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AAF788D-F952-4548-A303-1F207C8735C2}"/>
                    </a:ext>
                  </a:extLst>
                </p:cNvPr>
                <p:cNvSpPr txBox="1"/>
                <p:nvPr/>
              </p:nvSpPr>
              <p:spPr>
                <a:xfrm>
                  <a:off x="1951183" y="3024081"/>
                  <a:ext cx="1307729" cy="4049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ko-KR" altLang="en-US" sz="2400" i="1" dirty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 = 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AAF788D-F952-4548-A303-1F207C8735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1183" y="3024081"/>
                  <a:ext cx="1307729" cy="404919"/>
                </a:xfrm>
                <a:prstGeom prst="rect">
                  <a:avLst/>
                </a:prstGeom>
                <a:blipFill>
                  <a:blip r:embed="rId5"/>
                  <a:stretch>
                    <a:fillRect l="-9091" r="-4813" b="-3548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1E0D450-51E4-465F-BD12-76752C6A1D1D}"/>
              </a:ext>
            </a:extLst>
          </p:cNvPr>
          <p:cNvSpPr/>
          <p:nvPr/>
        </p:nvSpPr>
        <p:spPr>
          <a:xfrm>
            <a:off x="4000500" y="5164314"/>
            <a:ext cx="695325" cy="366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3510ED-AC82-49C5-8C71-9FB978BB5A70}"/>
              </a:ext>
            </a:extLst>
          </p:cNvPr>
          <p:cNvSpPr txBox="1"/>
          <p:nvPr/>
        </p:nvSpPr>
        <p:spPr>
          <a:xfrm>
            <a:off x="553432" y="44787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단순선형회귀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F8136B-64B2-4450-8352-8A47E3FC8723}"/>
              </a:ext>
            </a:extLst>
          </p:cNvPr>
          <p:cNvSpPr txBox="1"/>
          <p:nvPr/>
        </p:nvSpPr>
        <p:spPr>
          <a:xfrm>
            <a:off x="5896957" y="44787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다중선형회귀</a:t>
            </a:r>
          </a:p>
        </p:txBody>
      </p:sp>
    </p:spTree>
    <p:extLst>
      <p:ext uri="{BB962C8B-B14F-4D97-AF65-F5344CB8AC3E}">
        <p14:creationId xmlns:p14="http://schemas.microsoft.com/office/powerpoint/2010/main" val="3455013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F3AB17-6B2C-41DC-B98E-7B40F3238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297"/>
          <a:stretch/>
        </p:blipFill>
        <p:spPr>
          <a:xfrm>
            <a:off x="438150" y="535642"/>
            <a:ext cx="3781425" cy="113968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8A451CA-1F05-4298-98A4-717184E948AA}"/>
              </a:ext>
            </a:extLst>
          </p:cNvPr>
          <p:cNvGrpSpPr/>
          <p:nvPr/>
        </p:nvGrpSpPr>
        <p:grpSpPr>
          <a:xfrm>
            <a:off x="579990" y="1789628"/>
            <a:ext cx="4860869" cy="1019175"/>
            <a:chOff x="1027341" y="1827729"/>
            <a:chExt cx="4860869" cy="10191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06BD05E-01F0-466E-91AD-0E167FA7F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696"/>
            <a:stretch/>
          </p:blipFill>
          <p:spPr>
            <a:xfrm>
              <a:off x="1487660" y="1827729"/>
              <a:ext cx="4400550" cy="101917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021CBE8-026B-41A7-BA82-011CA308BF9D}"/>
                    </a:ext>
                  </a:extLst>
                </p:cNvPr>
                <p:cNvSpPr txBox="1"/>
                <p:nvPr/>
              </p:nvSpPr>
              <p:spPr>
                <a:xfrm>
                  <a:off x="1027341" y="2152650"/>
                  <a:ext cx="46031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240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021CBE8-026B-41A7-BA82-011CA308BF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341" y="2152650"/>
                  <a:ext cx="46031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947" t="-15000" r="-44737" b="-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950133-88E1-4ECA-86A4-6ECEBC2023C4}"/>
                  </a:ext>
                </a:extLst>
              </p:cNvPr>
              <p:cNvSpPr txBox="1"/>
              <p:nvPr/>
            </p:nvSpPr>
            <p:spPr>
              <a:xfrm>
                <a:off x="533400" y="1582757"/>
                <a:ext cx="51445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우리가 구하고 싶은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80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E</a:t>
                </a:r>
                <a:r>
                  <a:rPr lang="ko-KR" altLang="en-US" dirty="0"/>
                  <a:t>가 최소가 </a:t>
                </a:r>
                <a:r>
                  <a:rPr lang="ko-KR" altLang="en-US" dirty="0" err="1"/>
                  <a:t>될때의</a:t>
                </a:r>
                <a:r>
                  <a:rPr lang="ko-KR" altLang="en-US" dirty="0"/>
                  <a:t> 해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950133-88E1-4ECA-86A4-6ECEBC202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582757"/>
                <a:ext cx="5144550" cy="369332"/>
              </a:xfrm>
              <a:prstGeom prst="rect">
                <a:avLst/>
              </a:prstGeom>
              <a:blipFill>
                <a:blip r:embed="rId5"/>
                <a:stretch>
                  <a:fillRect l="-1068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4EB862-E3DA-4A2E-A82C-845C3D035820}"/>
                  </a:ext>
                </a:extLst>
              </p:cNvPr>
              <p:cNvSpPr txBox="1"/>
              <p:nvPr/>
            </p:nvSpPr>
            <p:spPr>
              <a:xfrm>
                <a:off x="579990" y="3131604"/>
                <a:ext cx="2583848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acc>
                                <m:accPr>
                                  <m:chr m:val="̀"/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sub>
                          </m:sSub>
                        </m:num>
                        <m:den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̀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acc>
                            <m:accPr>
                              <m:chr m:val="̀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4EB862-E3DA-4A2E-A82C-845C3D035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90" y="3131604"/>
                <a:ext cx="2583848" cy="526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D08426-2FE6-4621-8B1B-7F24C2E2B361}"/>
                  </a:ext>
                </a:extLst>
              </p:cNvPr>
              <p:cNvSpPr txBox="1"/>
              <p:nvPr/>
            </p:nvSpPr>
            <p:spPr>
              <a:xfrm>
                <a:off x="695324" y="3945388"/>
                <a:ext cx="3228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ko-KR" b="0" dirty="0">
                    <a:sym typeface="Wingdings" panose="05000000000000000000" pitchFamily="2" charset="2"/>
                  </a:rPr>
                  <a:t>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̀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D08426-2FE6-4621-8B1B-7F24C2E2B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4" y="3945388"/>
                <a:ext cx="3228975" cy="369332"/>
              </a:xfrm>
              <a:prstGeom prst="rect">
                <a:avLst/>
              </a:prstGeom>
              <a:blipFill>
                <a:blip r:embed="rId7"/>
                <a:stretch>
                  <a:fillRect l="-1509" t="-655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C6FFB6-4EB2-4E4D-BBE7-F4D8312789A6}"/>
                  </a:ext>
                </a:extLst>
              </p:cNvPr>
              <p:cNvSpPr txBox="1"/>
              <p:nvPr/>
            </p:nvSpPr>
            <p:spPr>
              <a:xfrm>
                <a:off x="695324" y="4479873"/>
                <a:ext cx="2681288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ko-KR" b="0" dirty="0">
                    <a:sym typeface="Wingdings" panose="05000000000000000000" pitchFamily="2" charset="2"/>
                  </a:rPr>
                  <a:t>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̀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acc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US" altLang="ko-KR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b="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C6FFB6-4EB2-4E4D-BBE7-F4D831278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4" y="4479873"/>
                <a:ext cx="2681288" cy="374270"/>
              </a:xfrm>
              <a:prstGeom prst="rect">
                <a:avLst/>
              </a:prstGeom>
              <a:blipFill>
                <a:blip r:embed="rId8"/>
                <a:stretch>
                  <a:fillRect l="-1818" t="-819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0803F6A-079D-4C3D-9DE6-824478211625}"/>
                  </a:ext>
                </a:extLst>
              </p:cNvPr>
              <p:cNvSpPr txBox="1"/>
              <p:nvPr/>
            </p:nvSpPr>
            <p:spPr>
              <a:xfrm>
                <a:off x="695324" y="5088108"/>
                <a:ext cx="2041029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ko-KR" b="0" dirty="0">
                    <a:sym typeface="Wingdings" panose="05000000000000000000" pitchFamily="2" charset="2"/>
                  </a:rPr>
                  <a:t>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̀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acc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altLang="ko-KR" b="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0803F6A-079D-4C3D-9DE6-824478211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4" y="5088108"/>
                <a:ext cx="2041029" cy="374270"/>
              </a:xfrm>
              <a:prstGeom prst="rect">
                <a:avLst/>
              </a:prstGeom>
              <a:blipFill>
                <a:blip r:embed="rId9"/>
                <a:stretch>
                  <a:fillRect l="-2388" t="-819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42881A-960B-4D6E-AF6E-FAB3D6DBF9C6}"/>
                  </a:ext>
                </a:extLst>
              </p:cNvPr>
              <p:cNvSpPr txBox="1"/>
              <p:nvPr/>
            </p:nvSpPr>
            <p:spPr>
              <a:xfrm>
                <a:off x="533400" y="5812049"/>
                <a:ext cx="2130135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42881A-960B-4D6E-AF6E-FAB3D6DBF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812049"/>
                <a:ext cx="2130135" cy="283219"/>
              </a:xfrm>
              <a:prstGeom prst="rect">
                <a:avLst/>
              </a:prstGeom>
              <a:blipFill>
                <a:blip r:embed="rId10"/>
                <a:stretch>
                  <a:fillRect t="-19149" r="-1146" b="-34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A8DFDD5E-4198-4423-BB23-BBF2D1F8310F}"/>
              </a:ext>
            </a:extLst>
          </p:cNvPr>
          <p:cNvSpPr/>
          <p:nvPr/>
        </p:nvSpPr>
        <p:spPr>
          <a:xfrm>
            <a:off x="375194" y="5707667"/>
            <a:ext cx="2681288" cy="526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C32F2BA-2030-40F9-AB6B-8D91A64C492A}"/>
              </a:ext>
            </a:extLst>
          </p:cNvPr>
          <p:cNvGrpSpPr/>
          <p:nvPr/>
        </p:nvGrpSpPr>
        <p:grpSpPr>
          <a:xfrm>
            <a:off x="3713899" y="3131604"/>
            <a:ext cx="7898111" cy="3141167"/>
            <a:chOff x="3713899" y="2922996"/>
            <a:chExt cx="7898111" cy="3141167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684D73B-FDDD-49A0-B85A-518EE7E91EA4}"/>
                </a:ext>
              </a:extLst>
            </p:cNvPr>
            <p:cNvGrpSpPr/>
            <p:nvPr/>
          </p:nvGrpSpPr>
          <p:grpSpPr>
            <a:xfrm>
              <a:off x="3713899" y="2922996"/>
              <a:ext cx="7898111" cy="3141167"/>
              <a:chOff x="4952149" y="4292648"/>
              <a:chExt cx="6030177" cy="314116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6C71DB2A-7EFB-4564-9684-613A5B0801A7}"/>
                  </a:ext>
                </a:extLst>
              </p:cNvPr>
              <p:cNvSpPr/>
              <p:nvPr/>
            </p:nvSpPr>
            <p:spPr>
              <a:xfrm>
                <a:off x="4952149" y="4292648"/>
                <a:ext cx="6030177" cy="3141167"/>
              </a:xfrm>
              <a:prstGeom prst="rect">
                <a:avLst/>
              </a:prstGeom>
              <a:solidFill>
                <a:srgbClr val="FF0000">
                  <a:alpha val="2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2A427C8-5CFB-421E-ADF4-E27E7E23CCE2}"/>
                      </a:ext>
                    </a:extLst>
                  </p:cNvPr>
                  <p:cNvSpPr txBox="1"/>
                  <p:nvPr/>
                </p:nvSpPr>
                <p:spPr>
                  <a:xfrm>
                    <a:off x="5308781" y="5206963"/>
                    <a:ext cx="5158015" cy="37452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dirty="0"/>
                      <a:t>단</a:t>
                    </a:r>
                    <a14:m>
                      <m:oMath xmlns:m="http://schemas.openxmlformats.org/officeDocument/2006/math"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ko-KR" altLang="en-US" b="0" i="1">
                            <a:latin typeface="Cambria Math" panose="02040503050406030204" pitchFamily="18" charset="0"/>
                          </a:rPr>
                          <m:t>이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가</m:t>
                        </m:r>
                      </m:oMath>
                    </a14:m>
                    <a:r>
                      <a:rPr lang="ko-KR" altLang="en-US" dirty="0"/>
                      <a:t> </a:t>
                    </a:r>
                    <a:r>
                      <a:rPr lang="en-US" altLang="ko-KR" dirty="0"/>
                      <a:t>full-rank</a:t>
                    </a:r>
                    <a:r>
                      <a:rPr lang="ko-KR" altLang="en-US" dirty="0"/>
                      <a:t>이거나 </a:t>
                    </a:r>
                    <a:r>
                      <a:rPr lang="ko-KR" altLang="en-US" dirty="0" err="1"/>
                      <a:t>정치행렬이어야함</a:t>
                    </a:r>
                    <a:endParaRPr lang="en-US" altLang="ko-KR" dirty="0"/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2A427C8-5CFB-421E-ADF4-E27E7E23CC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8781" y="5206963"/>
                    <a:ext cx="5158015" cy="37452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12" t="-8197" b="-2623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C4231A1-A22F-433C-AFD3-71C12B6AA30E}"/>
                      </a:ext>
                    </a:extLst>
                  </p:cNvPr>
                  <p:cNvSpPr txBox="1"/>
                  <p:nvPr/>
                </p:nvSpPr>
                <p:spPr>
                  <a:xfrm>
                    <a:off x="5164899" y="4577448"/>
                    <a:ext cx="2573590" cy="37766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ko-KR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ko-KR" sz="24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ko-KR" altLang="en-US" sz="2400" b="1" dirty="0"/>
                  </a:p>
                </p:txBody>
              </p:sp>
            </mc:Choice>
            <mc:Fallback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C4231A1-A22F-433C-AFD3-71C12B6AA3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64899" y="4577448"/>
                    <a:ext cx="2573590" cy="37766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2251CF1E-E673-4047-A96D-CEF6B2BD2EF7}"/>
                      </a:ext>
                    </a:extLst>
                  </p:cNvPr>
                  <p:cNvSpPr txBox="1"/>
                  <p:nvPr/>
                </p:nvSpPr>
                <p:spPr>
                  <a:xfrm>
                    <a:off x="5308781" y="5705863"/>
                    <a:ext cx="4333875" cy="3745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∵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의</m:t>
                        </m:r>
                      </m:oMath>
                    </a14:m>
                    <a:r>
                      <a:rPr lang="ko-KR" altLang="en-US" dirty="0"/>
                      <a:t> 역행렬이 </a:t>
                    </a:r>
                    <a:r>
                      <a:rPr lang="ko-KR" altLang="en-US" dirty="0" err="1"/>
                      <a:t>존재해야함</a:t>
                    </a:r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2251CF1E-E673-4047-A96D-CEF6B2BD2E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8781" y="5705863"/>
                    <a:ext cx="4333875" cy="37452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8197" b="-2623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199A9F4-7CB2-4586-9EF7-85D7851AB400}"/>
                    </a:ext>
                  </a:extLst>
                </p:cNvPr>
                <p:cNvSpPr txBox="1"/>
                <p:nvPr/>
              </p:nvSpPr>
              <p:spPr>
                <a:xfrm>
                  <a:off x="3924299" y="4962585"/>
                  <a:ext cx="6931641" cy="3745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/>
                    <a:t>그러나 현실에서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가</m:t>
                      </m:r>
                    </m:oMath>
                  </a14:m>
                  <a:r>
                    <a:rPr lang="ko-KR" altLang="en-US" b="1" dirty="0"/>
                    <a:t> </a:t>
                  </a:r>
                  <a:r>
                    <a:rPr lang="en-US" altLang="ko-KR" b="1" dirty="0"/>
                    <a:t>full-rank</a:t>
                  </a:r>
                  <a:r>
                    <a:rPr lang="ko-KR" altLang="en-US" b="1" dirty="0"/>
                    <a:t>일 경우는 많지 많음 </a:t>
                  </a:r>
                  <a:r>
                    <a:rPr lang="en-US" altLang="ko-KR" b="1" dirty="0"/>
                    <a:t>=&gt;</a:t>
                  </a:r>
                  <a:r>
                    <a:rPr lang="ko-KR" altLang="en-US" b="1" dirty="0"/>
                    <a:t> 정규화</a:t>
                  </a:r>
                  <a:endParaRPr lang="en-US" altLang="ko-KR" b="1" dirty="0"/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199A9F4-7CB2-4586-9EF7-85D7851AB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299" y="4962585"/>
                  <a:ext cx="6931641" cy="374526"/>
                </a:xfrm>
                <a:prstGeom prst="rect">
                  <a:avLst/>
                </a:prstGeom>
                <a:blipFill>
                  <a:blip r:embed="rId14"/>
                  <a:stretch>
                    <a:fillRect l="-792" t="-6452" b="-241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C955F39-FF1D-4AE6-ACC7-9601F32E69AB}"/>
              </a:ext>
            </a:extLst>
          </p:cNvPr>
          <p:cNvSpPr txBox="1"/>
          <p:nvPr/>
        </p:nvSpPr>
        <p:spPr>
          <a:xfrm>
            <a:off x="4219575" y="5646397"/>
            <a:ext cx="5676355" cy="374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Ex) </a:t>
            </a:r>
            <a:r>
              <a:rPr lang="ko-KR" altLang="en-US" dirty="0"/>
              <a:t>생물정보학 유전자 데이터 속성과 샘플 수</a:t>
            </a:r>
          </a:p>
        </p:txBody>
      </p:sp>
    </p:spTree>
    <p:extLst>
      <p:ext uri="{BB962C8B-B14F-4D97-AF65-F5344CB8AC3E}">
        <p14:creationId xmlns:p14="http://schemas.microsoft.com/office/powerpoint/2010/main" val="2722936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111173-EF9F-452C-8D52-11C6384044E9}"/>
              </a:ext>
            </a:extLst>
          </p:cNvPr>
          <p:cNvSpPr txBox="1"/>
          <p:nvPr/>
        </p:nvSpPr>
        <p:spPr>
          <a:xfrm>
            <a:off x="359045" y="7278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정규화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0DB3CD-33AB-440B-B3FF-BBD0497C7AC0}"/>
              </a:ext>
            </a:extLst>
          </p:cNvPr>
          <p:cNvSpPr txBox="1"/>
          <p:nvPr/>
        </p:nvSpPr>
        <p:spPr>
          <a:xfrm>
            <a:off x="1159145" y="727819"/>
            <a:ext cx="6973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 </a:t>
            </a:r>
            <a:r>
              <a:rPr lang="ko-KR" altLang="en-US" dirty="0"/>
              <a:t>데이터를 일정한 규칙에 따라 변형하여 이용하기 쉽게 만드는 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AB6F96-EE9A-4A03-8F09-78D2A80C8178}"/>
              </a:ext>
            </a:extLst>
          </p:cNvPr>
          <p:cNvSpPr txBox="1"/>
          <p:nvPr/>
        </p:nvSpPr>
        <p:spPr>
          <a:xfrm>
            <a:off x="612074" y="1731571"/>
            <a:ext cx="927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 err="1"/>
              <a:t>예측값이</a:t>
            </a:r>
            <a:r>
              <a:rPr lang="ko-KR" altLang="en-US" dirty="0"/>
              <a:t> 실제 데이터 </a:t>
            </a:r>
            <a:r>
              <a:rPr lang="en-US" altLang="ko-KR" dirty="0"/>
              <a:t>y</a:t>
            </a:r>
            <a:r>
              <a:rPr lang="ko-KR" altLang="en-US" dirty="0"/>
              <a:t>에 아주 근접하게 된다면 다음의 선형회귀모델을 얻을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8C2393-314A-49FA-A841-FCDA5AEE6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50" t="28125" r="11905" b="15624"/>
          <a:stretch/>
        </p:blipFill>
        <p:spPr>
          <a:xfrm>
            <a:off x="4500865" y="2159455"/>
            <a:ext cx="2016826" cy="6223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8635B3-75C0-4284-8684-3EC2B29F221B}"/>
                  </a:ext>
                </a:extLst>
              </p:cNvPr>
              <p:cNvSpPr txBox="1"/>
              <p:nvPr/>
            </p:nvSpPr>
            <p:spPr>
              <a:xfrm>
                <a:off x="4645837" y="3647579"/>
                <a:ext cx="17268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8635B3-75C0-4284-8684-3EC2B29F2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837" y="3647579"/>
                <a:ext cx="1726883" cy="276999"/>
              </a:xfrm>
              <a:prstGeom prst="rect">
                <a:avLst/>
              </a:prstGeom>
              <a:blipFill>
                <a:blip r:embed="rId3"/>
                <a:stretch>
                  <a:fillRect l="-2120" r="-1767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5BA7FDF-3582-4894-8E2C-C869E7C8C2C1}"/>
              </a:ext>
            </a:extLst>
          </p:cNvPr>
          <p:cNvSpPr txBox="1"/>
          <p:nvPr/>
        </p:nvSpPr>
        <p:spPr>
          <a:xfrm>
            <a:off x="612074" y="2990075"/>
            <a:ext cx="9227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결과값</a:t>
            </a:r>
            <a:r>
              <a:rPr lang="en-US" altLang="ko-KR" dirty="0"/>
              <a:t> </a:t>
            </a:r>
            <a:r>
              <a:rPr lang="ko-KR" altLang="en-US" dirty="0"/>
              <a:t>데이터가 지수 척도에서 변화한다고 가정하면 다음의 선형모델을 얻을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67EDC3-693C-48C7-8DBE-A4A8E61F53DE}"/>
              </a:ext>
            </a:extLst>
          </p:cNvPr>
          <p:cNvSpPr txBox="1"/>
          <p:nvPr/>
        </p:nvSpPr>
        <p:spPr>
          <a:xfrm>
            <a:off x="6872533" y="360141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; </a:t>
            </a:r>
            <a:r>
              <a:rPr lang="ko-KR" altLang="en-US" dirty="0"/>
              <a:t>로그 선형 회귀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09084-0447-4D4C-BB07-DA802FCD99DC}"/>
              </a:ext>
            </a:extLst>
          </p:cNvPr>
          <p:cNvSpPr txBox="1"/>
          <p:nvPr/>
        </p:nvSpPr>
        <p:spPr>
          <a:xfrm>
            <a:off x="545399" y="4258916"/>
            <a:ext cx="10677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이걸 더 일반화 시켜서 표현하면 다음의 선형모델을 얻을 수 있고</a:t>
            </a:r>
            <a:r>
              <a:rPr lang="en-US" altLang="ko-KR" dirty="0"/>
              <a:t>, </a:t>
            </a:r>
            <a:r>
              <a:rPr lang="ko-KR" altLang="en-US" dirty="0"/>
              <a:t>이를 일반화 선형모델이라고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E9AE55-F595-4761-9C45-CCD5F09DE5E7}"/>
                  </a:ext>
                </a:extLst>
              </p:cNvPr>
              <p:cNvSpPr txBox="1"/>
              <p:nvPr/>
            </p:nvSpPr>
            <p:spPr>
              <a:xfrm>
                <a:off x="4594163" y="4941286"/>
                <a:ext cx="2211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E9AE55-F595-4761-9C45-CCD5F09DE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163" y="4941286"/>
                <a:ext cx="2211695" cy="276999"/>
              </a:xfrm>
              <a:prstGeom prst="rect">
                <a:avLst/>
              </a:prstGeom>
              <a:blipFill>
                <a:blip r:embed="rId4"/>
                <a:stretch>
                  <a:fillRect l="-1657" r="-3039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551E1-59FA-4BE1-A1CD-1074828AC845}"/>
                  </a:ext>
                </a:extLst>
              </p:cNvPr>
              <p:cNvSpPr txBox="1"/>
              <p:nvPr/>
            </p:nvSpPr>
            <p:spPr>
              <a:xfrm>
                <a:off x="7061130" y="4955747"/>
                <a:ext cx="1895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b="0" dirty="0">
                    <a:sym typeface="Wingdings" panose="05000000000000000000" pitchFamily="2" charset="2"/>
                  </a:rPr>
                  <a:t>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551E1-59FA-4BE1-A1CD-1074828AC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130" y="4955747"/>
                <a:ext cx="1895968" cy="276999"/>
              </a:xfrm>
              <a:prstGeom prst="rect">
                <a:avLst/>
              </a:prstGeom>
              <a:blipFill>
                <a:blip r:embed="rId5"/>
                <a:stretch>
                  <a:fillRect l="-7395" t="-26667" r="-3215" b="-5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4110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EAD17F1-0B7B-4828-9869-1FEC083624A0}"/>
              </a:ext>
            </a:extLst>
          </p:cNvPr>
          <p:cNvSpPr txBox="1"/>
          <p:nvPr/>
        </p:nvSpPr>
        <p:spPr>
          <a:xfrm>
            <a:off x="738433" y="743912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| </a:t>
            </a:r>
            <a:r>
              <a:rPr lang="ko-KR" altLang="en-US" b="1" dirty="0"/>
              <a:t>로그 선형 회귀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C55F9F-7206-4FFE-AB78-D35307D278CF}"/>
              </a:ext>
            </a:extLst>
          </p:cNvPr>
          <p:cNvSpPr txBox="1"/>
          <p:nvPr/>
        </p:nvSpPr>
        <p:spPr>
          <a:xfrm>
            <a:off x="775633" y="1282513"/>
            <a:ext cx="830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로그함수는 선형 회귀 모델의 </a:t>
            </a:r>
            <a:r>
              <a:rPr lang="ko-KR" altLang="en-US" dirty="0" err="1"/>
              <a:t>예측값과</a:t>
            </a:r>
            <a:r>
              <a:rPr lang="ko-KR" altLang="en-US" dirty="0"/>
              <a:t> 실제 </a:t>
            </a:r>
            <a:r>
              <a:rPr lang="ko-KR" altLang="en-US" dirty="0" err="1"/>
              <a:t>데이터값을</a:t>
            </a:r>
            <a:r>
              <a:rPr lang="ko-KR" altLang="en-US" dirty="0"/>
              <a:t> 연결하는 작용을 한다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223A7-DF99-49D2-AE00-1747E5E7590A}"/>
              </a:ext>
            </a:extLst>
          </p:cNvPr>
          <p:cNvSpPr txBox="1"/>
          <p:nvPr/>
        </p:nvSpPr>
        <p:spPr>
          <a:xfrm>
            <a:off x="775633" y="1753692"/>
            <a:ext cx="779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 </a:t>
            </a:r>
            <a:r>
              <a:rPr lang="en-US" altLang="ko-KR" dirty="0" err="1"/>
              <a:t>x,y</a:t>
            </a:r>
            <a:r>
              <a:rPr lang="ko-KR" altLang="en-US" dirty="0"/>
              <a:t>그래프가 지수함수 모양인 경우 로그를 취해 선형으로 만들어준다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0472FB-6E4E-40EB-8C60-CBDA9E8710AE}"/>
              </a:ext>
            </a:extLst>
          </p:cNvPr>
          <p:cNvGrpSpPr/>
          <p:nvPr/>
        </p:nvGrpSpPr>
        <p:grpSpPr>
          <a:xfrm>
            <a:off x="1780211" y="2595919"/>
            <a:ext cx="6794352" cy="3992366"/>
            <a:chOff x="2705100" y="2738794"/>
            <a:chExt cx="6794352" cy="399236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007A16F-42CF-493E-AC8A-FE481EBD0A22}"/>
                </a:ext>
              </a:extLst>
            </p:cNvPr>
            <p:cNvGrpSpPr/>
            <p:nvPr/>
          </p:nvGrpSpPr>
          <p:grpSpPr>
            <a:xfrm>
              <a:off x="2705100" y="2738794"/>
              <a:ext cx="5686425" cy="3992366"/>
              <a:chOff x="161925" y="2300271"/>
              <a:chExt cx="6372656" cy="443529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A94E755-E3DD-4A53-BD2F-1E42F72CE9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8892" t="38055" r="13870" b="31527"/>
              <a:stretch/>
            </p:blipFill>
            <p:spPr>
              <a:xfrm>
                <a:off x="161925" y="2300271"/>
                <a:ext cx="6096000" cy="4435295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D25BB86-ED67-4D34-B750-B7DEF1C7D374}"/>
                  </a:ext>
                </a:extLst>
              </p:cNvPr>
              <p:cNvSpPr/>
              <p:nvPr/>
            </p:nvSpPr>
            <p:spPr>
              <a:xfrm>
                <a:off x="3876675" y="2545051"/>
                <a:ext cx="1419225" cy="419100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861BD0-3F57-47AB-A27D-FE543F1E3F81}"/>
                  </a:ext>
                </a:extLst>
              </p:cNvPr>
              <p:cNvSpPr txBox="1"/>
              <p:nvPr/>
            </p:nvSpPr>
            <p:spPr>
              <a:xfrm>
                <a:off x="5514975" y="2545051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/>
                  <a:t>실제값</a:t>
                </a:r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34F2701-EC2E-4237-AC92-6B0BDE6B1E66}"/>
                  </a:ext>
                </a:extLst>
              </p:cNvPr>
              <p:cNvSpPr/>
              <p:nvPr/>
            </p:nvSpPr>
            <p:spPr>
              <a:xfrm>
                <a:off x="4095750" y="4308368"/>
                <a:ext cx="1419225" cy="41910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4AF90D-FB2F-46C6-A483-ECF6013E0E54}"/>
                  </a:ext>
                </a:extLst>
              </p:cNvPr>
              <p:cNvSpPr txBox="1"/>
              <p:nvPr/>
            </p:nvSpPr>
            <p:spPr>
              <a:xfrm>
                <a:off x="5657418" y="4308368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err="1"/>
                  <a:t>예측값</a:t>
                </a:r>
                <a:endParaRPr lang="ko-KR" altLang="en-US" dirty="0"/>
              </a:p>
            </p:txBody>
          </p:sp>
        </p:grpSp>
        <p:sp>
          <p:nvSpPr>
            <p:cNvPr id="23" name="화살표: 왼쪽으로 구부러짐 22">
              <a:extLst>
                <a:ext uri="{FF2B5EF4-FFF2-40B4-BE49-F238E27FC236}">
                  <a16:creationId xmlns:a16="http://schemas.microsoft.com/office/drawing/2014/main" id="{51454405-4870-4E06-812E-7C3815F77CFD}"/>
                </a:ext>
              </a:extLst>
            </p:cNvPr>
            <p:cNvSpPr/>
            <p:nvPr/>
          </p:nvSpPr>
          <p:spPr>
            <a:xfrm>
              <a:off x="8767932" y="3291578"/>
              <a:ext cx="731520" cy="1216152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EE65DD6-57D7-46EE-8901-F977997C29CB}"/>
              </a:ext>
            </a:extLst>
          </p:cNvPr>
          <p:cNvSpPr txBox="1"/>
          <p:nvPr/>
        </p:nvSpPr>
        <p:spPr>
          <a:xfrm>
            <a:off x="8877300" y="342900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보다 선형적으로 변함</a:t>
            </a:r>
          </a:p>
        </p:txBody>
      </p:sp>
    </p:spTree>
    <p:extLst>
      <p:ext uri="{BB962C8B-B14F-4D97-AF65-F5344CB8AC3E}">
        <p14:creationId xmlns:p14="http://schemas.microsoft.com/office/powerpoint/2010/main" val="1044172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51CE9A-2B57-4A28-A101-D9DAE98C80F1}"/>
              </a:ext>
            </a:extLst>
          </p:cNvPr>
          <p:cNvSpPr/>
          <p:nvPr/>
        </p:nvSpPr>
        <p:spPr>
          <a:xfrm>
            <a:off x="1857375" y="5133148"/>
            <a:ext cx="8496300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F468F9-1251-4C94-B65A-69664F2C1D3D}"/>
              </a:ext>
            </a:extLst>
          </p:cNvPr>
          <p:cNvSpPr txBox="1"/>
          <p:nvPr/>
        </p:nvSpPr>
        <p:spPr>
          <a:xfrm>
            <a:off x="533399" y="824984"/>
            <a:ext cx="2200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| </a:t>
            </a:r>
            <a:r>
              <a:rPr lang="ko-KR" altLang="en-US" b="1" dirty="0"/>
              <a:t>일반화 선형모델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DA0E70-396F-4161-83FB-F89113A9F871}"/>
              </a:ext>
            </a:extLst>
          </p:cNvPr>
          <p:cNvSpPr txBox="1"/>
          <p:nvPr/>
        </p:nvSpPr>
        <p:spPr>
          <a:xfrm>
            <a:off x="704849" y="2931912"/>
            <a:ext cx="938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여기서 </a:t>
            </a:r>
            <a:r>
              <a:rPr lang="en-US" altLang="ko-KR" dirty="0"/>
              <a:t>g(</a:t>
            </a:r>
            <a:r>
              <a:rPr lang="ko-KR" altLang="en-US" dirty="0"/>
              <a:t>∙</a:t>
            </a:r>
            <a:r>
              <a:rPr lang="en-US" altLang="ko-KR" dirty="0"/>
              <a:t>)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링크 함수이다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3CF23F-C0C1-4F77-BBE9-DB777C160759}"/>
                  </a:ext>
                </a:extLst>
              </p:cNvPr>
              <p:cNvSpPr txBox="1"/>
              <p:nvPr/>
            </p:nvSpPr>
            <p:spPr>
              <a:xfrm>
                <a:off x="1032976" y="2370216"/>
                <a:ext cx="2211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3CF23F-C0C1-4F77-BBE9-DB777C160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76" y="2370216"/>
                <a:ext cx="2211695" cy="276999"/>
              </a:xfrm>
              <a:prstGeom prst="rect">
                <a:avLst/>
              </a:prstGeom>
              <a:blipFill>
                <a:blip r:embed="rId2"/>
                <a:stretch>
                  <a:fillRect l="-1653" r="-2755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A998F7C-8320-4390-86A1-95A8289AF6DD}"/>
              </a:ext>
            </a:extLst>
          </p:cNvPr>
          <p:cNvSpPr txBox="1"/>
          <p:nvPr/>
        </p:nvSpPr>
        <p:spPr>
          <a:xfrm>
            <a:off x="704849" y="1538910"/>
            <a:ext cx="938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더 일반적으로 단조 미분 가능 함수 </a:t>
            </a:r>
            <a:r>
              <a:rPr lang="en-US" altLang="ko-KR" dirty="0"/>
              <a:t>g(</a:t>
            </a:r>
            <a:r>
              <a:rPr lang="ko-KR" altLang="en-US" dirty="0"/>
              <a:t>∙</a:t>
            </a:r>
            <a:r>
              <a:rPr lang="en-US" altLang="ko-KR" dirty="0"/>
              <a:t>)</a:t>
            </a:r>
            <a:r>
              <a:rPr lang="ko-KR" altLang="en-US" dirty="0"/>
              <a:t>를 고려하여 다음 모델을 만들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CF3C0D-D943-4DF6-A37B-6EDCE6398911}"/>
              </a:ext>
            </a:extLst>
          </p:cNvPr>
          <p:cNvSpPr txBox="1"/>
          <p:nvPr/>
        </p:nvSpPr>
        <p:spPr>
          <a:xfrm>
            <a:off x="1747837" y="5126207"/>
            <a:ext cx="8696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“ </a:t>
            </a:r>
            <a:r>
              <a:rPr lang="ko-KR" altLang="en-US" dirty="0"/>
              <a:t>로그함수는 선형 회귀 모델의 </a:t>
            </a:r>
            <a:r>
              <a:rPr lang="ko-KR" altLang="en-US" dirty="0" err="1"/>
              <a:t>예측값과</a:t>
            </a:r>
            <a:r>
              <a:rPr lang="ko-KR" altLang="en-US" dirty="0"/>
              <a:t> 실제 </a:t>
            </a:r>
            <a:r>
              <a:rPr lang="ko-KR" altLang="en-US" dirty="0" err="1"/>
              <a:t>데이터값을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2"/>
                </a:solidFill>
              </a:rPr>
              <a:t>연결</a:t>
            </a:r>
            <a:r>
              <a:rPr lang="ko-KR" altLang="en-US" dirty="0"/>
              <a:t>하는 작용을 한다 </a:t>
            </a:r>
            <a:r>
              <a:rPr lang="en-US" altLang="ko-KR" dirty="0"/>
              <a:t>“ 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2B414C-C9CF-4CF9-ABAF-AD0E48ACE6DD}"/>
                  </a:ext>
                </a:extLst>
              </p:cNvPr>
              <p:cNvSpPr txBox="1"/>
              <p:nvPr/>
            </p:nvSpPr>
            <p:spPr>
              <a:xfrm>
                <a:off x="966301" y="3663990"/>
                <a:ext cx="2211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2B414C-C9CF-4CF9-ABAF-AD0E48ACE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01" y="3663990"/>
                <a:ext cx="2211695" cy="276999"/>
              </a:xfrm>
              <a:prstGeom prst="rect">
                <a:avLst/>
              </a:prstGeom>
              <a:blipFill>
                <a:blip r:embed="rId3"/>
                <a:stretch>
                  <a:fillRect l="-1657" r="-3039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5A725D-B02D-4F17-BBA0-DD6DA6DC42A4}"/>
                  </a:ext>
                </a:extLst>
              </p:cNvPr>
              <p:cNvSpPr txBox="1"/>
              <p:nvPr/>
            </p:nvSpPr>
            <p:spPr>
              <a:xfrm>
                <a:off x="3452318" y="3663990"/>
                <a:ext cx="19472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b="0" dirty="0">
                    <a:sym typeface="Wingdings" panose="05000000000000000000" pitchFamily="2" charset="2"/>
                  </a:rPr>
                  <a:t>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5A725D-B02D-4F17-BBA0-DD6DA6DC4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318" y="3663990"/>
                <a:ext cx="1947264" cy="276999"/>
              </a:xfrm>
              <a:prstGeom prst="rect">
                <a:avLst/>
              </a:prstGeom>
              <a:blipFill>
                <a:blip r:embed="rId4"/>
                <a:stretch>
                  <a:fillRect l="-7187" t="-26667" r="-2813" b="-5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AB4040-4AEB-469E-84CB-D7F7F6CDCBE2}"/>
                  </a:ext>
                </a:extLst>
              </p:cNvPr>
              <p:cNvSpPr txBox="1"/>
              <p:nvPr/>
            </p:nvSpPr>
            <p:spPr>
              <a:xfrm>
                <a:off x="3037987" y="4349902"/>
                <a:ext cx="27423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 (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AB4040-4AEB-469E-84CB-D7F7F6CDC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987" y="4349902"/>
                <a:ext cx="2742354" cy="276999"/>
              </a:xfrm>
              <a:prstGeom prst="rect">
                <a:avLst/>
              </a:prstGeom>
              <a:blipFill>
                <a:blip r:embed="rId5"/>
                <a:stretch>
                  <a:fillRect l="-1111" r="-2000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B899963-059B-4062-BA80-DFB2592D57D3}"/>
              </a:ext>
            </a:extLst>
          </p:cNvPr>
          <p:cNvSpPr txBox="1"/>
          <p:nvPr/>
        </p:nvSpPr>
        <p:spPr>
          <a:xfrm>
            <a:off x="6096000" y="4303735"/>
            <a:ext cx="2266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=&gt;</a:t>
            </a:r>
            <a:r>
              <a:rPr lang="ko-KR" altLang="en-US" dirty="0"/>
              <a:t>로그 선형 회귀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CA477F-7591-4196-BFD2-8A7247AF2234}"/>
              </a:ext>
            </a:extLst>
          </p:cNvPr>
          <p:cNvSpPr txBox="1"/>
          <p:nvPr/>
        </p:nvSpPr>
        <p:spPr>
          <a:xfrm>
            <a:off x="905335" y="4296794"/>
            <a:ext cx="10286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g(</a:t>
            </a:r>
            <a:r>
              <a:rPr lang="ko-KR" altLang="en-US" dirty="0"/>
              <a:t>∙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/>
              <a:t>ln(</a:t>
            </a:r>
            <a:r>
              <a:rPr lang="ko-KR" altLang="en-US" dirty="0"/>
              <a:t>∙</a:t>
            </a:r>
            <a:r>
              <a:rPr lang="en-US" altLang="ko-KR" dirty="0"/>
              <a:t>)</a:t>
            </a:r>
            <a:r>
              <a:rPr lang="ko-KR" altLang="en-US" dirty="0"/>
              <a:t>인 경우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5B89E7-E076-4335-96D8-7A31FF3D3C41}"/>
              </a:ext>
            </a:extLst>
          </p:cNvPr>
          <p:cNvSpPr txBox="1"/>
          <p:nvPr/>
        </p:nvSpPr>
        <p:spPr>
          <a:xfrm>
            <a:off x="1747837" y="5696399"/>
            <a:ext cx="8887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=&gt; </a:t>
            </a:r>
            <a:r>
              <a:rPr lang="ko-KR" altLang="en-US" dirty="0"/>
              <a:t>로그 선형 회귀는 일반화 선형모델에서</a:t>
            </a:r>
            <a:r>
              <a:rPr lang="en-US" altLang="ko-KR" dirty="0"/>
              <a:t>,</a:t>
            </a:r>
            <a:r>
              <a:rPr lang="ko-KR" altLang="en-US" dirty="0"/>
              <a:t> 링크함수로 로그함수를 사용한 경우</a:t>
            </a:r>
          </a:p>
        </p:txBody>
      </p:sp>
    </p:spTree>
    <p:extLst>
      <p:ext uri="{BB962C8B-B14F-4D97-AF65-F5344CB8AC3E}">
        <p14:creationId xmlns:p14="http://schemas.microsoft.com/office/powerpoint/2010/main" val="1370405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E67CF9-0B0A-4B69-90F8-E7AC752A61D8}"/>
              </a:ext>
            </a:extLst>
          </p:cNvPr>
          <p:cNvSpPr txBox="1"/>
          <p:nvPr/>
        </p:nvSpPr>
        <p:spPr>
          <a:xfrm>
            <a:off x="704850" y="523875"/>
            <a:ext cx="2656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3.3 </a:t>
            </a:r>
            <a:r>
              <a:rPr lang="ko-KR" altLang="en-US" sz="2400" dirty="0"/>
              <a:t>로지스틱 회귀</a:t>
            </a:r>
          </a:p>
        </p:txBody>
      </p:sp>
      <p:pic>
        <p:nvPicPr>
          <p:cNvPr id="12290" name="Picture 2" descr="6장 단위 계단 함수 (Unit step function) 라플라스 변환 : 네이버 블로그">
            <a:extLst>
              <a:ext uri="{FF2B5EF4-FFF2-40B4-BE49-F238E27FC236}">
                <a16:creationId xmlns:a16="http://schemas.microsoft.com/office/drawing/2014/main" id="{8A7B84F3-20F5-42DC-8AEC-209906C55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" y="3712260"/>
            <a:ext cx="40005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FC81C7-3711-4343-A088-36E4A047F782}"/>
              </a:ext>
            </a:extLst>
          </p:cNvPr>
          <p:cNvSpPr txBox="1"/>
          <p:nvPr/>
        </p:nvSpPr>
        <p:spPr>
          <a:xfrm>
            <a:off x="876299" y="2424713"/>
            <a:ext cx="231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| </a:t>
            </a:r>
            <a:r>
              <a:rPr lang="ko-KR" altLang="en-US" dirty="0"/>
              <a:t>단위 계단 함수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07186F-5274-4B92-8FFF-169501EEFBDC}"/>
              </a:ext>
            </a:extLst>
          </p:cNvPr>
          <p:cNvSpPr txBox="1"/>
          <p:nvPr/>
        </p:nvSpPr>
        <p:spPr>
          <a:xfrm>
            <a:off x="909147" y="2968474"/>
            <a:ext cx="6172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어느 지점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(a)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 이후부터는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1,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이전에는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0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인 함수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AC8BA8-BD6D-4191-8545-FF0B4AAF68AB}"/>
              </a:ext>
            </a:extLst>
          </p:cNvPr>
          <p:cNvSpPr txBox="1"/>
          <p:nvPr/>
        </p:nvSpPr>
        <p:spPr>
          <a:xfrm>
            <a:off x="876299" y="1430739"/>
            <a:ext cx="5124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해결해야 하는 문제가 </a:t>
            </a:r>
            <a:r>
              <a:rPr lang="en-US" altLang="ko-KR" dirty="0"/>
              <a:t>“</a:t>
            </a:r>
            <a:r>
              <a:rPr lang="ko-KR" altLang="en-US" dirty="0"/>
              <a:t>이진분류</a:t>
            </a:r>
            <a:r>
              <a:rPr lang="en-US" altLang="ko-KR" dirty="0"/>
              <a:t>＂</a:t>
            </a:r>
            <a:r>
              <a:rPr lang="ko-KR" altLang="en-US" dirty="0"/>
              <a:t>문제인 경우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D02969-AC17-4487-8D69-732FA0F2AA3F}"/>
              </a:ext>
            </a:extLst>
          </p:cNvPr>
          <p:cNvSpPr txBox="1"/>
          <p:nvPr/>
        </p:nvSpPr>
        <p:spPr>
          <a:xfrm>
            <a:off x="5891213" y="1413678"/>
            <a:ext cx="4165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-&gt; </a:t>
            </a:r>
            <a:r>
              <a:rPr lang="ko-KR" altLang="en-US" dirty="0"/>
              <a:t>단위계단 함수에서 아이디어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FDE2ED-491C-4715-8858-448D55A73181}"/>
              </a:ext>
            </a:extLst>
          </p:cNvPr>
          <p:cNvSpPr txBox="1"/>
          <p:nvPr/>
        </p:nvSpPr>
        <p:spPr>
          <a:xfrm>
            <a:off x="6248400" y="4365841"/>
            <a:ext cx="4537139" cy="807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불연속적</a:t>
            </a:r>
            <a:r>
              <a:rPr lang="en-US" altLang="ko-KR" dirty="0"/>
              <a:t>.</a:t>
            </a:r>
          </a:p>
          <a:p>
            <a:endParaRPr lang="en-US" altLang="ko-KR" sz="1050" dirty="0"/>
          </a:p>
          <a:p>
            <a:r>
              <a:rPr lang="ko-KR" altLang="en-US" dirty="0"/>
              <a:t>따라서 링크함수로 사용할 수 없음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2" name="오른쪽 중괄호 21">
            <a:extLst>
              <a:ext uri="{FF2B5EF4-FFF2-40B4-BE49-F238E27FC236}">
                <a16:creationId xmlns:a16="http://schemas.microsoft.com/office/drawing/2014/main" id="{894C069B-A25C-4465-A936-8E5D0D06C402}"/>
              </a:ext>
            </a:extLst>
          </p:cNvPr>
          <p:cNvSpPr/>
          <p:nvPr/>
        </p:nvSpPr>
        <p:spPr>
          <a:xfrm>
            <a:off x="5609463" y="3817535"/>
            <a:ext cx="281750" cy="1945089"/>
          </a:xfrm>
          <a:prstGeom prst="rightBrace">
            <a:avLst>
              <a:gd name="adj1" fmla="val 8333"/>
              <a:gd name="adj2" fmla="val 49425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C9FDA06A-2550-4501-A95F-14C2CE0E5D9F}"/>
              </a:ext>
            </a:extLst>
          </p:cNvPr>
          <p:cNvSpPr/>
          <p:nvPr/>
        </p:nvSpPr>
        <p:spPr>
          <a:xfrm>
            <a:off x="6656724" y="5460193"/>
            <a:ext cx="538923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00EF05-DCDF-4921-91CD-7CE54E7181F8}"/>
              </a:ext>
            </a:extLst>
          </p:cNvPr>
          <p:cNvSpPr txBox="1"/>
          <p:nvPr/>
        </p:nvSpPr>
        <p:spPr>
          <a:xfrm>
            <a:off x="7315203" y="5418115"/>
            <a:ext cx="3800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단조 미분 가능한 대체함수 필요</a:t>
            </a:r>
          </a:p>
        </p:txBody>
      </p:sp>
    </p:spTree>
    <p:extLst>
      <p:ext uri="{BB962C8B-B14F-4D97-AF65-F5344CB8AC3E}">
        <p14:creationId xmlns:p14="http://schemas.microsoft.com/office/powerpoint/2010/main" val="628293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C4BC1F-11A7-4DE3-9590-F86DB89B8B7B}"/>
              </a:ext>
            </a:extLst>
          </p:cNvPr>
          <p:cNvSpPr/>
          <p:nvPr/>
        </p:nvSpPr>
        <p:spPr>
          <a:xfrm>
            <a:off x="1104900" y="5972164"/>
            <a:ext cx="10520301" cy="5581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495B5E4-C46A-4872-B556-BEB0090054AF}"/>
              </a:ext>
            </a:extLst>
          </p:cNvPr>
          <p:cNvSpPr/>
          <p:nvPr/>
        </p:nvSpPr>
        <p:spPr>
          <a:xfrm>
            <a:off x="5354910" y="2666208"/>
            <a:ext cx="3655740" cy="16447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E44D31-9736-446F-B52D-C499DD386C9E}"/>
              </a:ext>
            </a:extLst>
          </p:cNvPr>
          <p:cNvSpPr txBox="1"/>
          <p:nvPr/>
        </p:nvSpPr>
        <p:spPr>
          <a:xfrm>
            <a:off x="615886" y="764078"/>
            <a:ext cx="231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| </a:t>
            </a:r>
            <a:r>
              <a:rPr lang="ko-KR" altLang="en-US" b="1" dirty="0"/>
              <a:t>로지스틱 함수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57F2E6-ACDD-43E3-80DB-1823A9541D24}"/>
              </a:ext>
            </a:extLst>
          </p:cNvPr>
          <p:cNvSpPr txBox="1"/>
          <p:nvPr/>
        </p:nvSpPr>
        <p:spPr>
          <a:xfrm>
            <a:off x="863536" y="1392639"/>
            <a:ext cx="3832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시그모이드</a:t>
            </a:r>
            <a:r>
              <a:rPr lang="ko-KR" altLang="en-US" dirty="0"/>
              <a:t> 함수 </a:t>
            </a:r>
            <a:r>
              <a:rPr lang="en-US" altLang="ko-KR" dirty="0"/>
              <a:t>(S</a:t>
            </a:r>
            <a:r>
              <a:rPr lang="ko-KR" altLang="en-US" dirty="0"/>
              <a:t>자형 함수</a:t>
            </a:r>
            <a:r>
              <a:rPr lang="en-US" altLang="ko-KR" dirty="0"/>
              <a:t>)</a:t>
            </a:r>
          </a:p>
        </p:txBody>
      </p:sp>
      <p:pic>
        <p:nvPicPr>
          <p:cNvPr id="16386" name="Picture 2" descr="로지스틱 함수와 미분 (Logistic Function and its Differentiation) : 네이버 블로그">
            <a:extLst>
              <a:ext uri="{FF2B5EF4-FFF2-40B4-BE49-F238E27FC236}">
                <a16:creationId xmlns:a16="http://schemas.microsoft.com/office/drawing/2014/main" id="{81C77C4C-3D21-4BC0-A8D6-83E1757BE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16" y="2520756"/>
            <a:ext cx="4351929" cy="310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3A8570-0D48-4ACD-BEB7-254DFBF826A9}"/>
                  </a:ext>
                </a:extLst>
              </p:cNvPr>
              <p:cNvSpPr txBox="1"/>
              <p:nvPr/>
            </p:nvSpPr>
            <p:spPr>
              <a:xfrm>
                <a:off x="900173" y="1844133"/>
                <a:ext cx="10520301" cy="374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0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일</m:t>
                    </m:r>
                  </m:oMath>
                </a14:m>
                <a:r>
                  <a:rPr lang="ko-KR" altLang="en-US" dirty="0"/>
                  <a:t> 때 </a:t>
                </a:r>
                <a:r>
                  <a:rPr lang="en-US" altLang="ko-KR" dirty="0"/>
                  <a:t>(Z</a:t>
                </a:r>
                <a:r>
                  <a:rPr lang="ko-KR" altLang="en-US" dirty="0"/>
                  <a:t>는 실수</a:t>
                </a:r>
                <a:r>
                  <a:rPr lang="en-US" altLang="ko-KR" dirty="0"/>
                  <a:t>) Z</a:t>
                </a:r>
                <a:r>
                  <a:rPr lang="ko-KR" altLang="en-US" dirty="0"/>
                  <a:t>값을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이나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로 근사하고</a:t>
                </a:r>
                <a:r>
                  <a:rPr lang="en-US" altLang="ko-KR" dirty="0"/>
                  <a:t>, Z=0</a:t>
                </a:r>
                <a:r>
                  <a:rPr lang="ko-KR" altLang="en-US" dirty="0"/>
                  <a:t>근처에서 급격하게 변함</a:t>
                </a:r>
                <a:endParaRPr lang="en-US" altLang="ko-KR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3A8570-0D48-4ACD-BEB7-254DFBF82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73" y="1844133"/>
                <a:ext cx="10520301" cy="374526"/>
              </a:xfrm>
              <a:prstGeom prst="rect">
                <a:avLst/>
              </a:prstGeom>
              <a:blipFill>
                <a:blip r:embed="rId3"/>
                <a:stretch>
                  <a:fillRect l="-522" t="-819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5A282E-9FD0-43EF-A9CD-182328ACC4A1}"/>
                  </a:ext>
                </a:extLst>
              </p:cNvPr>
              <p:cNvSpPr txBox="1"/>
              <p:nvPr/>
            </p:nvSpPr>
            <p:spPr>
              <a:xfrm>
                <a:off x="5354910" y="2670049"/>
                <a:ext cx="3133294" cy="6459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5A282E-9FD0-43EF-A9CD-182328ACC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910" y="2670049"/>
                <a:ext cx="3133294" cy="6459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D77F0E9-6005-49E9-B233-2284DA2D317D}"/>
                  </a:ext>
                </a:extLst>
              </p:cNvPr>
              <p:cNvSpPr txBox="1"/>
              <p:nvPr/>
            </p:nvSpPr>
            <p:spPr>
              <a:xfrm>
                <a:off x="2638425" y="516062"/>
                <a:ext cx="1456617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D77F0E9-6005-49E9-B233-2284DA2D3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425" y="516062"/>
                <a:ext cx="1456617" cy="617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007AE2-B40A-47B6-A9E3-8CA180C168DD}"/>
                  </a:ext>
                </a:extLst>
              </p:cNvPr>
              <p:cNvSpPr txBox="1"/>
              <p:nvPr/>
            </p:nvSpPr>
            <p:spPr>
              <a:xfrm>
                <a:off x="5632723" y="3503904"/>
                <a:ext cx="3180358" cy="62780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ym typeface="Wingdings" panose="05000000000000000000" pitchFamily="2" charset="2"/>
                  </a:rPr>
                  <a:t>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⁡( 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 )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007AE2-B40A-47B6-A9E3-8CA180C16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723" y="3503904"/>
                <a:ext cx="3180358" cy="627801"/>
              </a:xfrm>
              <a:prstGeom prst="rect">
                <a:avLst/>
              </a:prstGeom>
              <a:blipFill>
                <a:blip r:embed="rId6"/>
                <a:stretch>
                  <a:fillRect l="-15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4A945D3-0E0C-4CB8-B283-70324D78D6AF}"/>
              </a:ext>
            </a:extLst>
          </p:cNvPr>
          <p:cNvSpPr txBox="1"/>
          <p:nvPr/>
        </p:nvSpPr>
        <p:spPr>
          <a:xfrm>
            <a:off x="9093016" y="3637060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/>
              <a:t>y : </a:t>
            </a:r>
            <a:r>
              <a:rPr lang="ko-KR" altLang="en-US" sz="1400" dirty="0"/>
              <a:t>샘플</a:t>
            </a:r>
            <a:r>
              <a:rPr lang="en-US" altLang="ko-KR" sz="1400" dirty="0"/>
              <a:t>x</a:t>
            </a:r>
            <a:r>
              <a:rPr lang="ko-KR" altLang="en-US" sz="1400" dirty="0"/>
              <a:t>가 양성일 가능성</a:t>
            </a:r>
            <a:endParaRPr lang="en-US" altLang="ko-KR" sz="1400" dirty="0"/>
          </a:p>
          <a:p>
            <a:pPr algn="r"/>
            <a:r>
              <a:rPr lang="en-US" altLang="ko-KR" sz="1400" dirty="0"/>
              <a:t>1-y : </a:t>
            </a:r>
            <a:r>
              <a:rPr lang="ko-KR" altLang="en-US" sz="1400" dirty="0"/>
              <a:t>샘플</a:t>
            </a:r>
            <a:r>
              <a:rPr lang="en-US" altLang="ko-KR" sz="1400" dirty="0"/>
              <a:t>x</a:t>
            </a:r>
            <a:r>
              <a:rPr lang="ko-KR" altLang="en-US" sz="1400" dirty="0"/>
              <a:t>가 음성일 가능성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9350AB-B6C3-4D99-9BA3-A346FB472929}"/>
                  </a:ext>
                </a:extLst>
              </p:cNvPr>
              <p:cNvSpPr txBox="1"/>
              <p:nvPr/>
            </p:nvSpPr>
            <p:spPr>
              <a:xfrm>
                <a:off x="5723741" y="4456356"/>
                <a:ext cx="3089340" cy="1048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1" dirty="0"/>
                  <a:t>* </a:t>
                </a:r>
                <a:r>
                  <a:rPr lang="ko-KR" altLang="en-US" b="1" dirty="0"/>
                  <a:t>오즈 </a:t>
                </a:r>
                <a:endParaRPr lang="en-US" altLang="ko-KR" b="1" dirty="0"/>
              </a:p>
              <a:p>
                <a:r>
                  <a:rPr lang="en-US" altLang="ko-KR" sz="1400" dirty="0"/>
                  <a:t>  - x</a:t>
                </a:r>
                <a:r>
                  <a:rPr lang="ko-KR" altLang="en-US" sz="1400" dirty="0"/>
                  <a:t>가 </a:t>
                </a:r>
                <a:r>
                  <a:rPr lang="ko-KR" altLang="en-US" sz="1400" dirty="0" err="1"/>
                  <a:t>양성값일</a:t>
                </a:r>
                <a:r>
                  <a:rPr lang="ko-KR" altLang="en-US" sz="1400" dirty="0"/>
                  <a:t> 상대적 가능성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9350AB-B6C3-4D99-9BA3-A346FB472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741" y="4456356"/>
                <a:ext cx="3089340" cy="1048492"/>
              </a:xfrm>
              <a:prstGeom prst="rect">
                <a:avLst/>
              </a:prstGeom>
              <a:blipFill>
                <a:blip r:embed="rId7"/>
                <a:stretch>
                  <a:fillRect l="-1775" t="-2907" b="-17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C350DBF-1326-4CD1-A937-6037E1DE65B2}"/>
                  </a:ext>
                </a:extLst>
              </p:cNvPr>
              <p:cNvSpPr txBox="1"/>
              <p:nvPr/>
            </p:nvSpPr>
            <p:spPr>
              <a:xfrm>
                <a:off x="8533713" y="4448238"/>
                <a:ext cx="2641234" cy="1048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1" dirty="0"/>
                  <a:t>* </a:t>
                </a:r>
                <a:r>
                  <a:rPr lang="ko-KR" altLang="en-US" b="1" dirty="0"/>
                  <a:t>로그 오즈</a:t>
                </a:r>
                <a:r>
                  <a:rPr lang="en-US" altLang="ko-KR" b="1" dirty="0"/>
                  <a:t>(</a:t>
                </a:r>
                <a:r>
                  <a:rPr lang="ko-KR" altLang="en-US" b="1" dirty="0" err="1"/>
                  <a:t>로짓</a:t>
                </a:r>
                <a:r>
                  <a:rPr lang="en-US" altLang="ko-KR" b="1" dirty="0"/>
                  <a:t>)</a:t>
                </a:r>
              </a:p>
              <a:p>
                <a:r>
                  <a:rPr lang="en-US" altLang="ko-KR" sz="1400" dirty="0"/>
                  <a:t>: </a:t>
                </a:r>
                <a:r>
                  <a:rPr lang="ko-KR" altLang="en-US" sz="1400" dirty="0"/>
                  <a:t> 오즈에 로그를 취한 값</a:t>
                </a:r>
                <a:endParaRPr lang="en-US" altLang="ko-KR" sz="1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⁡( </m:t>
                      </m:r>
                      <m:f>
                        <m:f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C350DBF-1326-4CD1-A937-6037E1DE6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713" y="4448238"/>
                <a:ext cx="2641234" cy="1048492"/>
              </a:xfrm>
              <a:prstGeom prst="rect">
                <a:avLst/>
              </a:prstGeom>
              <a:blipFill>
                <a:blip r:embed="rId8"/>
                <a:stretch>
                  <a:fillRect l="-2079" t="-3488" b="-11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669D87A3-8231-42B2-8E12-D71E52FFEFA8}"/>
              </a:ext>
            </a:extLst>
          </p:cNvPr>
          <p:cNvSpPr/>
          <p:nvPr/>
        </p:nvSpPr>
        <p:spPr>
          <a:xfrm>
            <a:off x="6139911" y="6044712"/>
            <a:ext cx="847725" cy="3693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652E2B-4BD4-4D5F-9503-4B480A285F2F}"/>
              </a:ext>
            </a:extLst>
          </p:cNvPr>
          <p:cNvSpPr txBox="1"/>
          <p:nvPr/>
        </p:nvSpPr>
        <p:spPr>
          <a:xfrm>
            <a:off x="2674954" y="6073221"/>
            <a:ext cx="341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예측 결과값을 </a:t>
            </a:r>
            <a:r>
              <a:rPr lang="ko-KR" altLang="en-US" dirty="0" err="1"/>
              <a:t>로짓에</a:t>
            </a:r>
            <a:r>
              <a:rPr lang="ko-KR" altLang="en-US" dirty="0"/>
              <a:t> 근사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0373A1-3470-43E6-8F65-E8D90DDDE6B4}"/>
              </a:ext>
            </a:extLst>
          </p:cNvPr>
          <p:cNvSpPr txBox="1"/>
          <p:nvPr/>
        </p:nvSpPr>
        <p:spPr>
          <a:xfrm>
            <a:off x="7347826" y="6044712"/>
            <a:ext cx="1781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로지스틱 회귀</a:t>
            </a:r>
          </a:p>
        </p:txBody>
      </p:sp>
    </p:spTree>
    <p:extLst>
      <p:ext uri="{BB962C8B-B14F-4D97-AF65-F5344CB8AC3E}">
        <p14:creationId xmlns:p14="http://schemas.microsoft.com/office/powerpoint/2010/main" val="393195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EC8F2A-4F4D-4499-8C2C-163F6E004949}"/>
              </a:ext>
            </a:extLst>
          </p:cNvPr>
          <p:cNvSpPr txBox="1"/>
          <p:nvPr/>
        </p:nvSpPr>
        <p:spPr>
          <a:xfrm>
            <a:off x="615886" y="764078"/>
            <a:ext cx="231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| </a:t>
            </a:r>
            <a:r>
              <a:rPr lang="ko-KR" altLang="en-US" b="1" dirty="0"/>
              <a:t>로지스틱 회귀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5D628-CB35-4074-A821-653DD1E7A9A2}"/>
              </a:ext>
            </a:extLst>
          </p:cNvPr>
          <p:cNvSpPr txBox="1"/>
          <p:nvPr/>
        </p:nvSpPr>
        <p:spPr>
          <a:xfrm>
            <a:off x="863536" y="1364064"/>
            <a:ext cx="7366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명칭은 회귀지만</a:t>
            </a:r>
            <a:r>
              <a:rPr lang="en-US" altLang="ko-KR" dirty="0"/>
              <a:t>, </a:t>
            </a:r>
            <a:r>
              <a:rPr lang="ko-KR" altLang="en-US" dirty="0"/>
              <a:t>일종의 </a:t>
            </a:r>
            <a:r>
              <a:rPr lang="en-US" altLang="ko-KR" dirty="0"/>
              <a:t>‘</a:t>
            </a:r>
            <a:r>
              <a:rPr lang="ko-KR" altLang="en-US" dirty="0"/>
              <a:t>분류 학습법</a:t>
            </a:r>
            <a:r>
              <a:rPr lang="en-US" altLang="ko-KR" dirty="0"/>
              <a:t>’.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C7EC1-3D6B-4D06-90E3-869462B8DCFB}"/>
              </a:ext>
            </a:extLst>
          </p:cNvPr>
          <p:cNvSpPr txBox="1"/>
          <p:nvPr/>
        </p:nvSpPr>
        <p:spPr>
          <a:xfrm>
            <a:off x="863536" y="1779384"/>
            <a:ext cx="7366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장점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3D53F-57AA-4171-AB11-167464841E19}"/>
              </a:ext>
            </a:extLst>
          </p:cNvPr>
          <p:cNvSpPr txBox="1"/>
          <p:nvPr/>
        </p:nvSpPr>
        <p:spPr>
          <a:xfrm>
            <a:off x="1368360" y="2148716"/>
            <a:ext cx="10823640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① 사전 </a:t>
            </a:r>
            <a:r>
              <a:rPr lang="ko-KR" altLang="en-US" u="sng" dirty="0"/>
              <a:t>데이터 분포에 대한 가정이 필요하지 않음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부정확한 가설분포로 인한 문제를 피할 수 있음</a:t>
            </a:r>
            <a:r>
              <a:rPr lang="en-US" altLang="ko-KR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② </a:t>
            </a:r>
            <a:r>
              <a:rPr lang="en-US" altLang="ko-KR" dirty="0"/>
              <a:t>‘</a:t>
            </a:r>
            <a:r>
              <a:rPr lang="ko-KR" altLang="en-US" dirty="0"/>
              <a:t>클래스</a:t>
            </a:r>
            <a:r>
              <a:rPr lang="en-US" altLang="ko-KR" dirty="0"/>
              <a:t>’</a:t>
            </a:r>
            <a:r>
              <a:rPr lang="ko-KR" altLang="en-US" dirty="0"/>
              <a:t> 예측</a:t>
            </a:r>
            <a:r>
              <a:rPr lang="en-US" altLang="ko-KR" dirty="0"/>
              <a:t> </a:t>
            </a:r>
            <a:r>
              <a:rPr lang="ko-KR" altLang="en-US" dirty="0"/>
              <a:t>뿐 아니라 </a:t>
            </a:r>
            <a:r>
              <a:rPr lang="en-US" altLang="ko-KR" dirty="0"/>
              <a:t>‘</a:t>
            </a:r>
            <a:r>
              <a:rPr lang="ko-KR" altLang="en-US" dirty="0"/>
              <a:t>근사확률</a:t>
            </a:r>
            <a:r>
              <a:rPr lang="en-US" altLang="ko-KR" dirty="0"/>
              <a:t>’</a:t>
            </a:r>
            <a:r>
              <a:rPr lang="ko-KR" altLang="en-US" dirty="0"/>
              <a:t>에 대한 예측도 가능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③ 로지스틱 함수는 </a:t>
            </a:r>
            <a:r>
              <a:rPr lang="ko-KR" altLang="en-US" dirty="0" err="1"/>
              <a:t>컨벡스</a:t>
            </a:r>
            <a:r>
              <a:rPr lang="ko-KR" altLang="en-US" dirty="0"/>
              <a:t> 함수임</a:t>
            </a:r>
            <a:r>
              <a:rPr lang="en-US" altLang="ko-KR" dirty="0"/>
              <a:t> -&gt; </a:t>
            </a:r>
            <a:r>
              <a:rPr lang="ko-KR" altLang="en-US" dirty="0"/>
              <a:t>최적해 구할 때 사용할 수 있다</a:t>
            </a:r>
            <a:r>
              <a:rPr lang="en-US" altLang="ko-KR" dirty="0"/>
              <a:t>. </a:t>
            </a:r>
          </a:p>
        </p:txBody>
      </p:sp>
      <p:pic>
        <p:nvPicPr>
          <p:cNvPr id="7" name="Picture 2" descr="로지스틱 함수와 미분 (Logistic Function and its Differentiation) : 네이버 블로그">
            <a:extLst>
              <a:ext uri="{FF2B5EF4-FFF2-40B4-BE49-F238E27FC236}">
                <a16:creationId xmlns:a16="http://schemas.microsoft.com/office/drawing/2014/main" id="{F99F23A8-4BB9-41B7-8D42-98DCA18FC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149" y="3849324"/>
            <a:ext cx="3581401" cy="255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80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BDBA90-7B46-4F04-A334-A13A852D2F65}"/>
                  </a:ext>
                </a:extLst>
              </p:cNvPr>
              <p:cNvSpPr txBox="1"/>
              <p:nvPr/>
            </p:nvSpPr>
            <p:spPr>
              <a:xfrm>
                <a:off x="958512" y="2842301"/>
                <a:ext cx="255621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=0|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BDBA90-7B46-4F04-A334-A13A852D2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12" y="2842301"/>
                <a:ext cx="2556213" cy="586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D1B61-6A39-4D21-831F-30E2A1FB8474}"/>
                  </a:ext>
                </a:extLst>
              </p:cNvPr>
              <p:cNvSpPr txBox="1"/>
              <p:nvPr/>
            </p:nvSpPr>
            <p:spPr>
              <a:xfrm>
                <a:off x="717402" y="3774399"/>
                <a:ext cx="2532232" cy="565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) =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6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6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D1B61-6A39-4D21-831F-30E2A1FB8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02" y="3774399"/>
                <a:ext cx="2532232" cy="565668"/>
              </a:xfrm>
              <a:prstGeom prst="rect">
                <a:avLst/>
              </a:prstGeom>
              <a:blipFill>
                <a:blip r:embed="rId3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6E75880-F185-4DD9-94A4-9BC359AED998}"/>
              </a:ext>
            </a:extLst>
          </p:cNvPr>
          <p:cNvSpPr txBox="1"/>
          <p:nvPr/>
        </p:nvSpPr>
        <p:spPr>
          <a:xfrm>
            <a:off x="704318" y="2113056"/>
            <a:ext cx="766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만약 </a:t>
            </a:r>
            <a:r>
              <a:rPr lang="en-US" altLang="ko-KR" dirty="0"/>
              <a:t>y</a:t>
            </a:r>
            <a:r>
              <a:rPr lang="ko-KR" altLang="en-US" dirty="0"/>
              <a:t>를 사후 확률</a:t>
            </a:r>
            <a:r>
              <a:rPr lang="en-US" altLang="ko-KR" dirty="0"/>
              <a:t> p(y=1|x)</a:t>
            </a:r>
            <a:r>
              <a:rPr lang="ko-KR" altLang="en-US" dirty="0"/>
              <a:t>로 본다면 위의 식은 다음과 같이 쓸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F173FE-8E18-423D-9947-9C7A5C9B2DCA}"/>
                  </a:ext>
                </a:extLst>
              </p:cNvPr>
              <p:cNvSpPr txBox="1"/>
              <p:nvPr/>
            </p:nvSpPr>
            <p:spPr>
              <a:xfrm>
                <a:off x="553113" y="1096311"/>
                <a:ext cx="2556213" cy="6139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⁡( </m:t>
                      </m:r>
                      <m:f>
                        <m:f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 )=</m:t>
                      </m:r>
                      <m:sSup>
                        <m:sSup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1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1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F173FE-8E18-423D-9947-9C7A5C9B2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13" y="1096311"/>
                <a:ext cx="2556213" cy="6139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8A0F2E-C34A-4D81-A89F-D6E57E672E31}"/>
                  </a:ext>
                </a:extLst>
              </p:cNvPr>
              <p:cNvSpPr txBox="1"/>
              <p:nvPr/>
            </p:nvSpPr>
            <p:spPr>
              <a:xfrm>
                <a:off x="3269539" y="3811172"/>
                <a:ext cx="2532232" cy="492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) =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6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8A0F2E-C34A-4D81-A89F-D6E57E672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539" y="3811172"/>
                <a:ext cx="2532232" cy="492122"/>
              </a:xfrm>
              <a:prstGeom prst="rect">
                <a:avLst/>
              </a:prstGeom>
              <a:blipFill>
                <a:blip r:embed="rId5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EC6796-2954-41D2-B11A-6DBB8E2721DF}"/>
              </a:ext>
            </a:extLst>
          </p:cNvPr>
          <p:cNvGrpSpPr/>
          <p:nvPr/>
        </p:nvGrpSpPr>
        <p:grpSpPr>
          <a:xfrm>
            <a:off x="6375586" y="1100044"/>
            <a:ext cx="5521139" cy="764058"/>
            <a:chOff x="6670861" y="1974547"/>
            <a:chExt cx="5521139" cy="764058"/>
          </a:xfrm>
        </p:grpSpPr>
        <p:pic>
          <p:nvPicPr>
            <p:cNvPr id="19458" name="Picture 2" descr="목적과 방향을 알려주는 수학 | 샘토링 수학(samtoring)">
              <a:extLst>
                <a:ext uri="{FF2B5EF4-FFF2-40B4-BE49-F238E27FC236}">
                  <a16:creationId xmlns:a16="http://schemas.microsoft.com/office/drawing/2014/main" id="{C4494398-FE36-4E22-9D2A-50F1577354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68" t="50000" r="31856" b="6559"/>
            <a:stretch/>
          </p:blipFill>
          <p:spPr bwMode="auto">
            <a:xfrm>
              <a:off x="10164762" y="2077596"/>
              <a:ext cx="1817687" cy="574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8E0BDF-CD1B-4D88-ABE0-D2E32EA9E9EE}"/>
                </a:ext>
              </a:extLst>
            </p:cNvPr>
            <p:cNvSpPr txBox="1"/>
            <p:nvPr/>
          </p:nvSpPr>
          <p:spPr>
            <a:xfrm>
              <a:off x="6828593" y="2006286"/>
              <a:ext cx="3336170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/>
                <a:t>cf</a:t>
              </a:r>
              <a:r>
                <a:rPr lang="en-US" altLang="ko-KR" sz="1400" dirty="0"/>
                <a:t>) </a:t>
              </a:r>
              <a:r>
                <a:rPr lang="ko-KR" altLang="en-US" sz="1400" dirty="0"/>
                <a:t>조건부 확률</a:t>
              </a:r>
              <a:endParaRPr lang="en-US" altLang="ko-KR" sz="1400" dirty="0"/>
            </a:p>
            <a:p>
              <a:endParaRPr lang="en-US" altLang="ko-KR" sz="900" dirty="0"/>
            </a:p>
            <a:p>
              <a:r>
                <a:rPr lang="ko-KR" altLang="en-US" sz="1400" dirty="0"/>
                <a:t>사건 </a:t>
              </a:r>
              <a:r>
                <a:rPr lang="en-US" altLang="ko-KR" sz="1400" dirty="0"/>
                <a:t>A</a:t>
              </a:r>
              <a:r>
                <a:rPr lang="ko-KR" altLang="en-US" sz="1400" dirty="0"/>
                <a:t>가 발생했을 때</a:t>
              </a:r>
              <a:r>
                <a:rPr lang="en-US" altLang="ko-KR" sz="1400" dirty="0"/>
                <a:t>, B</a:t>
              </a:r>
              <a:r>
                <a:rPr lang="ko-KR" altLang="en-US" sz="1400" dirty="0"/>
                <a:t>가 일어날 확률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84335C-018B-4941-B201-5AC82B7ABEC9}"/>
                </a:ext>
              </a:extLst>
            </p:cNvPr>
            <p:cNvSpPr/>
            <p:nvPr/>
          </p:nvSpPr>
          <p:spPr>
            <a:xfrm>
              <a:off x="6670861" y="1974547"/>
              <a:ext cx="5521139" cy="764058"/>
            </a:xfrm>
            <a:prstGeom prst="rect">
              <a:avLst/>
            </a:prstGeom>
            <a:solidFill>
              <a:schemeClr val="bg2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F5A6FDF-21A1-4857-80ED-8A863766C407}"/>
              </a:ext>
            </a:extLst>
          </p:cNvPr>
          <p:cNvGrpSpPr/>
          <p:nvPr/>
        </p:nvGrpSpPr>
        <p:grpSpPr>
          <a:xfrm>
            <a:off x="6226846" y="2716887"/>
            <a:ext cx="5669879" cy="2546179"/>
            <a:chOff x="6432735" y="2038687"/>
            <a:chExt cx="5669879" cy="254617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DA0E539-2738-495B-8A20-653A24D73E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548" r="4073" b="9476"/>
            <a:stretch/>
          </p:blipFill>
          <p:spPr>
            <a:xfrm>
              <a:off x="6577582" y="2570134"/>
              <a:ext cx="5525032" cy="189825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5A694E-BF0A-44A3-B714-387069691CB5}"/>
                </a:ext>
              </a:extLst>
            </p:cNvPr>
            <p:cNvSpPr txBox="1"/>
            <p:nvPr/>
          </p:nvSpPr>
          <p:spPr>
            <a:xfrm>
              <a:off x="6819068" y="2192527"/>
              <a:ext cx="9140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계산과정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B5EDCF6-265D-406F-A71E-7A52EB613636}"/>
                </a:ext>
              </a:extLst>
            </p:cNvPr>
            <p:cNvSpPr/>
            <p:nvPr/>
          </p:nvSpPr>
          <p:spPr>
            <a:xfrm>
              <a:off x="6432735" y="2038687"/>
              <a:ext cx="5669879" cy="2546179"/>
            </a:xfrm>
            <a:prstGeom prst="rect">
              <a:avLst/>
            </a:prstGeom>
            <a:solidFill>
              <a:schemeClr val="bg2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9B0A905-72AB-49B7-BF1A-F374CF81C5A9}"/>
              </a:ext>
            </a:extLst>
          </p:cNvPr>
          <p:cNvSpPr/>
          <p:nvPr/>
        </p:nvSpPr>
        <p:spPr>
          <a:xfrm>
            <a:off x="464306" y="5019745"/>
            <a:ext cx="628650" cy="39052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EE8FF5-7FFD-4836-81FA-2B0E92770F80}"/>
              </a:ext>
            </a:extLst>
          </p:cNvPr>
          <p:cNvSpPr txBox="1"/>
          <p:nvPr/>
        </p:nvSpPr>
        <p:spPr>
          <a:xfrm>
            <a:off x="1296810" y="5040938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최대우도법을 통해 추측 </a:t>
            </a:r>
            <a:r>
              <a:rPr lang="en-US" altLang="ko-KR" dirty="0"/>
              <a:t>ω, b</a:t>
            </a:r>
            <a:r>
              <a:rPr lang="ko-KR" altLang="en-US" dirty="0"/>
              <a:t>를 추측가능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CCA1942-0CFC-44C6-B7CB-70E4FF5C8772}"/>
              </a:ext>
            </a:extLst>
          </p:cNvPr>
          <p:cNvGrpSpPr/>
          <p:nvPr/>
        </p:nvGrpSpPr>
        <p:grpSpPr>
          <a:xfrm>
            <a:off x="958512" y="5554559"/>
            <a:ext cx="10938213" cy="1018677"/>
            <a:chOff x="958512" y="5554559"/>
            <a:chExt cx="10938213" cy="101867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738FA0F-98D4-4194-91BE-CDE64531DA1D}"/>
                </a:ext>
              </a:extLst>
            </p:cNvPr>
            <p:cNvSpPr/>
            <p:nvPr/>
          </p:nvSpPr>
          <p:spPr>
            <a:xfrm>
              <a:off x="958512" y="5554559"/>
              <a:ext cx="10938213" cy="981596"/>
            </a:xfrm>
            <a:prstGeom prst="rect">
              <a:avLst/>
            </a:prstGeom>
            <a:solidFill>
              <a:schemeClr val="bg2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76A5EB-00D6-4914-96E2-90E82A9DE19E}"/>
                </a:ext>
              </a:extLst>
            </p:cNvPr>
            <p:cNvSpPr txBox="1"/>
            <p:nvPr/>
          </p:nvSpPr>
          <p:spPr>
            <a:xfrm>
              <a:off x="1226573" y="5554559"/>
              <a:ext cx="10290239" cy="1018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/>
                <a:t>Cf)</a:t>
              </a:r>
              <a:r>
                <a:rPr lang="ko-KR" altLang="en-US" sz="1400" dirty="0"/>
                <a:t> 최대우도법</a:t>
              </a:r>
              <a:endParaRPr lang="en-US" altLang="ko-KR" sz="1400" dirty="0"/>
            </a:p>
            <a:p>
              <a:pPr>
                <a:lnSpc>
                  <a:spcPct val="150000"/>
                </a:lnSpc>
              </a:pPr>
              <a:r>
                <a:rPr lang="ko-KR" altLang="en-US" sz="1400" dirty="0"/>
                <a:t>파라미터 </a:t>
              </a:r>
              <a:r>
                <a:rPr lang="en-US" altLang="ko-KR" sz="1400" dirty="0"/>
                <a:t>θ=(θ1,⋯,θm)</a:t>
              </a:r>
              <a:r>
                <a:rPr lang="ko-KR" altLang="en-US" sz="1400" dirty="0"/>
                <a:t>으로 구성된 어떤 확률밀도함수 </a:t>
              </a:r>
              <a:r>
                <a:rPr lang="en-US" altLang="ko-KR" sz="1400" dirty="0"/>
                <a:t>P(</a:t>
              </a:r>
              <a:r>
                <a:rPr lang="en-US" altLang="ko-KR" sz="1400" dirty="0" err="1"/>
                <a:t>x|θ</a:t>
              </a:r>
              <a:r>
                <a:rPr lang="en-US" altLang="ko-KR" sz="1400" dirty="0"/>
                <a:t>)</a:t>
              </a:r>
              <a:r>
                <a:rPr lang="ko-KR" altLang="en-US" sz="1400" dirty="0"/>
                <a:t>에서 관측된 표본 데이터 집합을 </a:t>
              </a:r>
              <a:r>
                <a:rPr lang="en-US" altLang="ko-KR" sz="1400" dirty="0"/>
                <a:t>x=(x1,x2,⋯,xn)</a:t>
              </a:r>
              <a:r>
                <a:rPr lang="ko-KR" altLang="en-US" sz="1400" dirty="0"/>
                <a:t>이라 할 때</a:t>
              </a:r>
              <a:r>
                <a:rPr lang="en-US" altLang="ko-KR" sz="1400" dirty="0"/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/>
                <a:t>이 </a:t>
              </a:r>
              <a:r>
                <a:rPr lang="ko-KR" altLang="en-US" sz="1400" dirty="0" err="1"/>
                <a:t>표본들에서</a:t>
              </a:r>
              <a:r>
                <a:rPr lang="ko-KR" altLang="en-US" sz="1400" dirty="0"/>
                <a:t> 파라미터 </a:t>
              </a:r>
              <a:r>
                <a:rPr lang="en-US" altLang="ko-KR" sz="1400" dirty="0"/>
                <a:t>θ=(θ1,⋯,θm)</a:t>
              </a:r>
              <a:r>
                <a:rPr lang="ko-KR" altLang="en-US" sz="1400" dirty="0"/>
                <a:t>를 추정하는 방법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F15BF8F-2AD6-4C6F-B7B5-7E367EA12609}"/>
              </a:ext>
            </a:extLst>
          </p:cNvPr>
          <p:cNvSpPr txBox="1"/>
          <p:nvPr/>
        </p:nvSpPr>
        <p:spPr>
          <a:xfrm>
            <a:off x="330136" y="430035"/>
            <a:ext cx="7366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로지스틱회귀모델에서</a:t>
            </a:r>
            <a:r>
              <a:rPr lang="ko-KR" altLang="en-US" dirty="0"/>
              <a:t> </a:t>
            </a:r>
            <a:r>
              <a:rPr lang="en-US" altLang="ko-KR" dirty="0"/>
              <a:t>ω, b </a:t>
            </a:r>
            <a:r>
              <a:rPr lang="ko-KR" altLang="en-US" dirty="0"/>
              <a:t>찾기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1185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60B0F0-29E2-40AA-B24F-47A2E647FD73}"/>
              </a:ext>
            </a:extLst>
          </p:cNvPr>
          <p:cNvSpPr txBox="1"/>
          <p:nvPr/>
        </p:nvSpPr>
        <p:spPr>
          <a:xfrm>
            <a:off x="704850" y="523875"/>
            <a:ext cx="3410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3.4 </a:t>
            </a:r>
            <a:r>
              <a:rPr lang="ko-KR" altLang="en-US" sz="2400" dirty="0"/>
              <a:t>선형 판별분석</a:t>
            </a:r>
            <a:r>
              <a:rPr lang="en-US" altLang="ko-KR" sz="2400" dirty="0"/>
              <a:t>(LDA)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DF9B5-623D-42D4-9417-E8D2545B05CB}"/>
              </a:ext>
            </a:extLst>
          </p:cNvPr>
          <p:cNvSpPr txBox="1"/>
          <p:nvPr/>
        </p:nvSpPr>
        <p:spPr>
          <a:xfrm>
            <a:off x="901636" y="1173564"/>
            <a:ext cx="10976039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</a:t>
            </a:r>
            <a:r>
              <a:rPr lang="ko-KR" altLang="en-US" dirty="0"/>
              <a:t> 정통적인 선형학습법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샘플을 직선에 </a:t>
            </a:r>
            <a:r>
              <a:rPr lang="ko-KR" altLang="en-US" dirty="0" err="1"/>
              <a:t>사영시킴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클래스 내부 </a:t>
            </a:r>
            <a:r>
              <a:rPr lang="ko-KR" altLang="en-US" dirty="0" err="1"/>
              <a:t>샘플들끼리는</a:t>
            </a:r>
            <a:r>
              <a:rPr lang="ko-KR" altLang="en-US" dirty="0"/>
              <a:t> 분산을 작게</a:t>
            </a:r>
            <a:r>
              <a:rPr lang="en-US" altLang="ko-KR" dirty="0"/>
              <a:t>, </a:t>
            </a:r>
            <a:r>
              <a:rPr lang="ko-KR" altLang="en-US" dirty="0"/>
              <a:t>클래스의 평균은 서로 멀리 떨어지게</a:t>
            </a:r>
            <a:r>
              <a:rPr lang="en-US" altLang="ko-KR" dirty="0"/>
              <a:t> </a:t>
            </a:r>
            <a:r>
              <a:rPr lang="ko-KR" altLang="en-US" dirty="0"/>
              <a:t>만든다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58E95820-05EE-4AB9-B0D4-4674E7B0A662}"/>
              </a:ext>
            </a:extLst>
          </p:cNvPr>
          <p:cNvGrpSpPr/>
          <p:nvPr/>
        </p:nvGrpSpPr>
        <p:grpSpPr>
          <a:xfrm>
            <a:off x="1523437" y="2966736"/>
            <a:ext cx="8963588" cy="3434064"/>
            <a:chOff x="1456762" y="2576813"/>
            <a:chExt cx="8935013" cy="3601107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04D48951-53A6-4909-BA97-42D4C1AD768D}"/>
                </a:ext>
              </a:extLst>
            </p:cNvPr>
            <p:cNvGrpSpPr/>
            <p:nvPr/>
          </p:nvGrpSpPr>
          <p:grpSpPr>
            <a:xfrm>
              <a:off x="1456762" y="2576813"/>
              <a:ext cx="8935013" cy="3528712"/>
              <a:chOff x="1894912" y="2805413"/>
              <a:chExt cx="7853875" cy="2995312"/>
            </a:xfrm>
          </p:grpSpPr>
          <p:pic>
            <p:nvPicPr>
              <p:cNvPr id="101" name="Picture 6" descr="선형판별분석(Linear Discriminant Analysis) · ratsgo's blog">
                <a:extLst>
                  <a:ext uri="{FF2B5EF4-FFF2-40B4-BE49-F238E27FC236}">
                    <a16:creationId xmlns:a16="http://schemas.microsoft.com/office/drawing/2014/main" id="{CA65EA47-BDFF-47B4-BFBE-971712E2AD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4912" y="2805413"/>
                <a:ext cx="7853875" cy="29953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" name="순서도: 수행의 시작/종료 101">
                <a:extLst>
                  <a:ext uri="{FF2B5EF4-FFF2-40B4-BE49-F238E27FC236}">
                    <a16:creationId xmlns:a16="http://schemas.microsoft.com/office/drawing/2014/main" id="{0209D8D9-591A-413E-B932-12A08556E7F7}"/>
                  </a:ext>
                </a:extLst>
              </p:cNvPr>
              <p:cNvSpPr/>
              <p:nvPr/>
            </p:nvSpPr>
            <p:spPr>
              <a:xfrm>
                <a:off x="7677153" y="3429001"/>
                <a:ext cx="1797029" cy="874069"/>
              </a:xfrm>
              <a:prstGeom prst="flowChartTerminator">
                <a:avLst/>
              </a:prstGeom>
              <a:noFill/>
              <a:ln w="28575">
                <a:solidFill>
                  <a:srgbClr val="C0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순서도: 수행의 시작/종료 102">
                <a:extLst>
                  <a:ext uri="{FF2B5EF4-FFF2-40B4-BE49-F238E27FC236}">
                    <a16:creationId xmlns:a16="http://schemas.microsoft.com/office/drawing/2014/main" id="{3E24322E-5998-4DE2-8368-DA597181CD94}"/>
                  </a:ext>
                </a:extLst>
              </p:cNvPr>
              <p:cNvSpPr/>
              <p:nvPr/>
            </p:nvSpPr>
            <p:spPr>
              <a:xfrm>
                <a:off x="2766144" y="2805413"/>
                <a:ext cx="1762967" cy="1038225"/>
              </a:xfrm>
              <a:prstGeom prst="flowChartTerminator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순서도: 수행의 시작/종료 103">
                <a:extLst>
                  <a:ext uri="{FF2B5EF4-FFF2-40B4-BE49-F238E27FC236}">
                    <a16:creationId xmlns:a16="http://schemas.microsoft.com/office/drawing/2014/main" id="{B152060C-8D05-4F70-95CD-07DD1D1F0AE5}"/>
                  </a:ext>
                </a:extLst>
              </p:cNvPr>
              <p:cNvSpPr/>
              <p:nvPr/>
            </p:nvSpPr>
            <p:spPr>
              <a:xfrm>
                <a:off x="6928576" y="2900213"/>
                <a:ext cx="1852566" cy="885825"/>
              </a:xfrm>
              <a:prstGeom prst="flowChartTerminator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순서도: 수행의 시작/종료 104">
                <a:extLst>
                  <a:ext uri="{FF2B5EF4-FFF2-40B4-BE49-F238E27FC236}">
                    <a16:creationId xmlns:a16="http://schemas.microsoft.com/office/drawing/2014/main" id="{F551ECB7-01D5-4498-94D7-F215EF5B6DC4}"/>
                  </a:ext>
                </a:extLst>
              </p:cNvPr>
              <p:cNvSpPr/>
              <p:nvPr/>
            </p:nvSpPr>
            <p:spPr>
              <a:xfrm>
                <a:off x="3661657" y="3430304"/>
                <a:ext cx="2029457" cy="1081086"/>
              </a:xfrm>
              <a:prstGeom prst="flowChartTerminator">
                <a:avLst/>
              </a:prstGeom>
              <a:noFill/>
              <a:ln w="28575">
                <a:solidFill>
                  <a:srgbClr val="C0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CECF1F6E-60F2-455B-93F1-0E5918703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3213" y="4458166"/>
                <a:ext cx="643881" cy="345415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A574ACE3-B894-4C89-ACFE-1935B00CF7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799" y="4881862"/>
                <a:ext cx="911985" cy="518813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77B6C218-58D4-4F79-9EB7-1392293AE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999" y="3593381"/>
                <a:ext cx="180695" cy="500512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00BD419A-78E0-4826-838F-512A933DCE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25274" y="4303069"/>
                <a:ext cx="180695" cy="500512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706AD6DE-F307-4746-AB18-76C495DF28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47443" y="3589096"/>
                <a:ext cx="1427274" cy="490135"/>
              </a:xfrm>
              <a:prstGeom prst="line">
                <a:avLst/>
              </a:prstGeom>
              <a:ln w="28575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77AA814D-00EB-4F82-948C-44A0493358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92332" y="4245794"/>
                <a:ext cx="1427274" cy="490135"/>
              </a:xfrm>
              <a:prstGeom prst="line">
                <a:avLst/>
              </a:prstGeom>
              <a:ln w="28575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3FE9A928-DE4D-460C-AEEC-8D46280DF1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3055" y="4542886"/>
              <a:ext cx="877807" cy="1635034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42B1F705-0943-40F6-A09E-BB9EB0EAB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6645" y="3953244"/>
              <a:ext cx="877807" cy="1635034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1F1F20B-4305-42A1-8823-9EA362ACAC00}"/>
                </a:ext>
              </a:extLst>
            </p:cNvPr>
            <p:cNvSpPr txBox="1"/>
            <p:nvPr/>
          </p:nvSpPr>
          <p:spPr>
            <a:xfrm>
              <a:off x="2560174" y="2666625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클래스 </a:t>
              </a:r>
              <a:r>
                <a:rPr lang="en-US" altLang="ko-KR" sz="1400" dirty="0"/>
                <a:t>A</a:t>
              </a:r>
              <a:endParaRPr lang="ko-KR" altLang="en-US" sz="14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43C23B4-535B-4046-A61B-8854AB3A2874}"/>
                </a:ext>
              </a:extLst>
            </p:cNvPr>
            <p:cNvSpPr txBox="1"/>
            <p:nvPr/>
          </p:nvSpPr>
          <p:spPr>
            <a:xfrm>
              <a:off x="9023655" y="4368448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클래스 </a:t>
              </a:r>
              <a:r>
                <a:rPr lang="en-US" altLang="ko-KR" sz="1400" dirty="0"/>
                <a:t>B</a:t>
              </a:r>
              <a:endParaRPr lang="ko-KR" altLang="en-US" sz="14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0D5B68A-3296-468C-B15D-0BEF521F1DEB}"/>
                </a:ext>
              </a:extLst>
            </p:cNvPr>
            <p:cNvSpPr txBox="1"/>
            <p:nvPr/>
          </p:nvSpPr>
          <p:spPr>
            <a:xfrm>
              <a:off x="7342700" y="264844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클래스 </a:t>
              </a:r>
              <a:r>
                <a:rPr lang="en-US" altLang="ko-KR" sz="1400" dirty="0"/>
                <a:t>A</a:t>
              </a:r>
              <a:endParaRPr lang="ko-KR" altLang="en-US" sz="14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3136762-AB4B-4EDB-A9DC-2ABE22955A96}"/>
                </a:ext>
              </a:extLst>
            </p:cNvPr>
            <p:cNvSpPr txBox="1"/>
            <p:nvPr/>
          </p:nvSpPr>
          <p:spPr>
            <a:xfrm rot="1800000">
              <a:off x="1933383" y="482245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작게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00BB84E-FC57-4B2C-B18D-98C6C45C9670}"/>
                </a:ext>
              </a:extLst>
            </p:cNvPr>
            <p:cNvSpPr txBox="1"/>
            <p:nvPr/>
          </p:nvSpPr>
          <p:spPr>
            <a:xfrm rot="1800000">
              <a:off x="2894154" y="536370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작게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A7F8254-A32E-4C03-800F-5865699F253E}"/>
                </a:ext>
              </a:extLst>
            </p:cNvPr>
            <p:cNvSpPr txBox="1"/>
            <p:nvPr/>
          </p:nvSpPr>
          <p:spPr>
            <a:xfrm rot="1800000">
              <a:off x="2058374" y="556534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멀게</a:t>
              </a: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CF84C02-B96E-41A0-9057-01F02BA52EF3}"/>
                </a:ext>
              </a:extLst>
            </p:cNvPr>
            <p:cNvCxnSpPr>
              <a:cxnSpLocks/>
            </p:cNvCxnSpPr>
            <p:nvPr/>
          </p:nvCxnSpPr>
          <p:spPr>
            <a:xfrm>
              <a:off x="2146897" y="5405579"/>
              <a:ext cx="823210" cy="457309"/>
            </a:xfrm>
            <a:prstGeom prst="line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1CDF61E-7954-4B61-8F9C-6620DF752AFF}"/>
                </a:ext>
              </a:extLst>
            </p:cNvPr>
            <p:cNvSpPr txBox="1"/>
            <p:nvPr/>
          </p:nvSpPr>
          <p:spPr>
            <a:xfrm>
              <a:off x="4621123" y="4254626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클래스 </a:t>
              </a:r>
              <a:r>
                <a:rPr lang="en-US" altLang="ko-KR" sz="1400" dirty="0"/>
                <a:t>B</a:t>
              </a:r>
              <a:endParaRPr lang="ko-KR" altLang="en-US" sz="14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E904DDC-EBF5-4AC6-B25B-79F092722308}"/>
                  </a:ext>
                </a:extLst>
              </p:cNvPr>
              <p:cNvSpPr txBox="1"/>
              <p:nvPr/>
            </p:nvSpPr>
            <p:spPr>
              <a:xfrm>
                <a:off x="866743" y="3958446"/>
                <a:ext cx="11772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E904DDC-EBF5-4AC6-B25B-79F092722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43" y="3958446"/>
                <a:ext cx="117724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137A3A8-0ACA-48A0-959E-99DC41EA0C96}"/>
                  </a:ext>
                </a:extLst>
              </p:cNvPr>
              <p:cNvSpPr txBox="1"/>
              <p:nvPr/>
            </p:nvSpPr>
            <p:spPr>
              <a:xfrm>
                <a:off x="6683945" y="5434039"/>
                <a:ext cx="11772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137A3A8-0ACA-48A0-959E-99DC41EA0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945" y="5434039"/>
                <a:ext cx="117724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4037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75F4C2-50E0-483B-9982-C4EAC16B7178}"/>
              </a:ext>
            </a:extLst>
          </p:cNvPr>
          <p:cNvSpPr txBox="1"/>
          <p:nvPr/>
        </p:nvSpPr>
        <p:spPr>
          <a:xfrm>
            <a:off x="704850" y="523875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3.1 </a:t>
            </a:r>
            <a:r>
              <a:rPr lang="ko-KR" altLang="en-US" sz="2400" dirty="0"/>
              <a:t>기본 형식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8C8B63-DF87-4B3B-B73C-3792ADE3F010}"/>
              </a:ext>
            </a:extLst>
          </p:cNvPr>
          <p:cNvSpPr txBox="1"/>
          <p:nvPr/>
        </p:nvSpPr>
        <p:spPr>
          <a:xfrm>
            <a:off x="793257" y="1604188"/>
            <a:ext cx="9122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속성</a:t>
            </a:r>
            <a:r>
              <a:rPr lang="en-US" altLang="ko-KR" dirty="0"/>
              <a:t>(ex </a:t>
            </a:r>
            <a:r>
              <a:rPr lang="ko-KR" altLang="en-US" dirty="0"/>
              <a:t>수박 꼭지 모양</a:t>
            </a:r>
            <a:r>
              <a:rPr lang="en-US" altLang="ko-KR" dirty="0"/>
              <a:t>, </a:t>
            </a:r>
            <a:r>
              <a:rPr lang="ko-KR" altLang="en-US" dirty="0"/>
              <a:t>색깔</a:t>
            </a:r>
            <a:r>
              <a:rPr lang="en-US" altLang="ko-KR" dirty="0"/>
              <a:t>)</a:t>
            </a:r>
            <a:r>
              <a:rPr lang="ko-KR" altLang="en-US" dirty="0"/>
              <a:t>들의 선형조합을 통해 예측하는 함수를 학습하는 모델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5FAA0E-63BD-4490-AFA7-4A67F0A94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71" b="28520"/>
          <a:stretch/>
        </p:blipFill>
        <p:spPr>
          <a:xfrm>
            <a:off x="793257" y="3045291"/>
            <a:ext cx="5304707" cy="9230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5BDCD10-CA5C-4E0F-836E-8599C4737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277" y="4713904"/>
            <a:ext cx="2353885" cy="8524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68588E7-6E07-4BEA-BB5C-738313171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162" y="4017997"/>
            <a:ext cx="1609725" cy="23050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DB2AE3-2B8C-465E-91CF-DE0E6DE793E6}"/>
              </a:ext>
            </a:extLst>
          </p:cNvPr>
          <p:cNvSpPr txBox="1"/>
          <p:nvPr/>
        </p:nvSpPr>
        <p:spPr>
          <a:xfrm>
            <a:off x="6322601" y="3322156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 ω : </a:t>
            </a:r>
            <a:r>
              <a:rPr lang="ko-KR" altLang="en-US" dirty="0"/>
              <a:t>가중치</a:t>
            </a:r>
            <a:r>
              <a:rPr lang="en-US" altLang="ko-KR" dirty="0"/>
              <a:t>, b : </a:t>
            </a:r>
            <a:r>
              <a:rPr lang="ko-KR" altLang="en-US" dirty="0"/>
              <a:t>편향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D64B11-579A-43C2-90D7-59B9602BD02E}"/>
              </a:ext>
            </a:extLst>
          </p:cNvPr>
          <p:cNvSpPr txBox="1"/>
          <p:nvPr/>
        </p:nvSpPr>
        <p:spPr>
          <a:xfrm>
            <a:off x="770902" y="2213418"/>
            <a:ext cx="226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| </a:t>
            </a:r>
            <a:r>
              <a:rPr lang="ko-KR" altLang="en-US" b="1" dirty="0"/>
              <a:t>선형모델 표현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2AB51E-86E5-497C-99BA-1F7FE3BF2EBF}"/>
              </a:ext>
            </a:extLst>
          </p:cNvPr>
          <p:cNvSpPr txBox="1"/>
          <p:nvPr/>
        </p:nvSpPr>
        <p:spPr>
          <a:xfrm>
            <a:off x="850407" y="27583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</a:t>
            </a:r>
            <a:r>
              <a:rPr lang="ko-KR" altLang="en-US" dirty="0"/>
              <a:t>개의 속성을 가진 샘플 </a:t>
            </a:r>
            <a:r>
              <a:rPr lang="en-US" altLang="ko-KR" dirty="0"/>
              <a:t>x</a:t>
            </a:r>
            <a:r>
              <a:rPr lang="ko-KR" altLang="en-US" dirty="0"/>
              <a:t>가 있다고 할 때</a:t>
            </a:r>
            <a:r>
              <a:rPr lang="en-US" altLang="ko-KR" dirty="0"/>
              <a:t>, ﻿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6C5B1-D592-49A7-8DCB-5C1353ADB85C}"/>
                  </a:ext>
                </a:extLst>
              </p:cNvPr>
              <p:cNvSpPr txBox="1"/>
              <p:nvPr/>
            </p:nvSpPr>
            <p:spPr>
              <a:xfrm>
                <a:off x="1862409" y="4061116"/>
                <a:ext cx="5445850" cy="351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ko-KR" altLang="en-US" sz="16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잘</m:t>
                        </m:r>
                        <m:r>
                          <a:rPr lang="ko-KR" altLang="en-US" sz="16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익</m:t>
                        </m:r>
                        <m:r>
                          <a:rPr lang="ko-KR" altLang="en-US" sz="16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은</m:t>
                        </m:r>
                        <m:r>
                          <a:rPr lang="en-US" altLang="ko-KR" sz="16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6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수</m:t>
                        </m:r>
                        <m:r>
                          <a:rPr lang="ko-KR" altLang="en-US" sz="16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박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altLang="ko-KR" dirty="0">
                    <a:solidFill>
                      <a:schemeClr val="accent2">
                        <a:lumMod val="75000"/>
                      </a:schemeClr>
                    </a:solidFill>
                  </a:rPr>
                  <a:t>x)=0.2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색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ko-KR" dirty="0" smtClean="0">
                        <a:solidFill>
                          <a:schemeClr val="accent2">
                            <a:lumMod val="75000"/>
                          </a:schemeClr>
                        </a:solidFill>
                      </a:rPr>
                      <m:t>0.</m:t>
                    </m:r>
                    <m:r>
                      <a:rPr lang="en-US" altLang="ko-KR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꼭</m:t>
                        </m:r>
                        <m:r>
                          <a:rPr lang="ko-KR" altLang="en-US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지</m:t>
                        </m:r>
                        <m:r>
                          <a:rPr lang="ko-KR" alt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모</m:t>
                        </m:r>
                        <m:r>
                          <a:rPr lang="ko-KR" altLang="en-US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양</m:t>
                        </m:r>
                      </m:sub>
                    </m:sSub>
                    <m:r>
                      <a:rPr lang="en-US" altLang="ko-KR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dirty="0">
                    <a:solidFill>
                      <a:schemeClr val="accent2">
                        <a:lumMod val="75000"/>
                      </a:schemeClr>
                    </a:solidFill>
                  </a:rPr>
                  <a:t>0.3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소</m:t>
                        </m:r>
                        <m:r>
                          <a:rPr lang="ko-KR" altLang="en-US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리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ko-KR" alt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6C5B1-D592-49A7-8DCB-5C1353ADB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409" y="4061116"/>
                <a:ext cx="5445850" cy="351122"/>
              </a:xfrm>
              <a:prstGeom prst="rect">
                <a:avLst/>
              </a:prstGeom>
              <a:blipFill>
                <a:blip r:embed="rId5"/>
                <a:stretch>
                  <a:fillRect l="-1792" t="-24138" r="-1008" b="-293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3700B04-59A7-48F0-A562-F9F742F9F38A}"/>
              </a:ext>
            </a:extLst>
          </p:cNvPr>
          <p:cNvSpPr txBox="1"/>
          <p:nvPr/>
        </p:nvSpPr>
        <p:spPr>
          <a:xfrm>
            <a:off x="1126585" y="4070631"/>
            <a:ext cx="6139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예시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B3A562-4C60-49BD-8959-7915D48123CC}"/>
              </a:ext>
            </a:extLst>
          </p:cNvPr>
          <p:cNvSpPr txBox="1"/>
          <p:nvPr/>
        </p:nvSpPr>
        <p:spPr>
          <a:xfrm>
            <a:off x="793257" y="11046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﻿</a:t>
            </a:r>
            <a:r>
              <a:rPr lang="en-US" altLang="ko-KR" b="1" dirty="0"/>
              <a:t>| </a:t>
            </a:r>
            <a:r>
              <a:rPr lang="ko-KR" altLang="en-US" b="1" dirty="0"/>
              <a:t>선형 모델 </a:t>
            </a:r>
            <a:endParaRPr lang="en-US" altLang="ko-KR" b="1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E4C5F78-B2FA-4BFC-8592-C07D02E9ED80}"/>
              </a:ext>
            </a:extLst>
          </p:cNvPr>
          <p:cNvGrpSpPr/>
          <p:nvPr/>
        </p:nvGrpSpPr>
        <p:grpSpPr>
          <a:xfrm>
            <a:off x="3445610" y="4901790"/>
            <a:ext cx="2439655" cy="537464"/>
            <a:chOff x="3251207" y="4901790"/>
            <a:chExt cx="2439655" cy="537464"/>
          </a:xfrm>
        </p:grpSpPr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3E858029-A52F-454D-9ADC-0659127EEE0A}"/>
                </a:ext>
              </a:extLst>
            </p:cNvPr>
            <p:cNvSpPr/>
            <p:nvPr/>
          </p:nvSpPr>
          <p:spPr>
            <a:xfrm>
              <a:off x="3251207" y="4901790"/>
              <a:ext cx="2439655" cy="537464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1B6A2B-6A70-4834-A57E-27666ED8386E}"/>
                </a:ext>
              </a:extLst>
            </p:cNvPr>
            <p:cNvSpPr txBox="1"/>
            <p:nvPr/>
          </p:nvSpPr>
          <p:spPr>
            <a:xfrm>
              <a:off x="3921266" y="504304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벡터표현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5A8B58-5778-47B3-902E-97F523F2543B}"/>
                  </a:ext>
                </a:extLst>
              </p:cNvPr>
              <p:cNvSpPr txBox="1"/>
              <p:nvPr/>
            </p:nvSpPr>
            <p:spPr>
              <a:xfrm>
                <a:off x="6500470" y="5892901"/>
                <a:ext cx="22606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2">
                        <a:lumMod val="75000"/>
                      </a:schemeClr>
                    </a:solidFill>
                  </a:rPr>
                  <a:t>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ko-KR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bg2">
                        <a:lumMod val="75000"/>
                      </a:schemeClr>
                    </a:solidFill>
                  </a:rPr>
                  <a:t>는 </a:t>
                </a:r>
                <a:r>
                  <a:rPr lang="en-US" altLang="ko-KR" dirty="0">
                    <a:solidFill>
                      <a:schemeClr val="bg2">
                        <a:lumMod val="75000"/>
                      </a:schemeClr>
                    </a:solidFill>
                  </a:rPr>
                  <a:t>ω</a:t>
                </a:r>
                <a:r>
                  <a:rPr lang="ko-KR" altLang="en-US" dirty="0">
                    <a:solidFill>
                      <a:schemeClr val="bg2">
                        <a:lumMod val="75000"/>
                      </a:schemeClr>
                    </a:solidFill>
                  </a:rPr>
                  <a:t>의 전치행렬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5A8B58-5778-47B3-902E-97F523F25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0" y="5892901"/>
                <a:ext cx="2260683" cy="276999"/>
              </a:xfrm>
              <a:prstGeom prst="rect">
                <a:avLst/>
              </a:prstGeom>
              <a:blipFill>
                <a:blip r:embed="rId6"/>
                <a:stretch>
                  <a:fillRect l="-6199" t="-28889" r="-6199" b="-5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230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E9684D-6279-4E6B-B989-0723FB682D2A}"/>
              </a:ext>
            </a:extLst>
          </p:cNvPr>
          <p:cNvSpPr txBox="1"/>
          <p:nvPr/>
        </p:nvSpPr>
        <p:spPr>
          <a:xfrm>
            <a:off x="1054100" y="953185"/>
            <a:ext cx="10010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클래스 내부 </a:t>
            </a:r>
            <a:r>
              <a:rPr lang="ko-KR" altLang="en-US" dirty="0" err="1"/>
              <a:t>샘플들끼리는</a:t>
            </a:r>
            <a:r>
              <a:rPr lang="ko-KR" altLang="en-US" dirty="0"/>
              <a:t> 분산을 작게</a:t>
            </a:r>
            <a:r>
              <a:rPr lang="en-US" altLang="ko-KR" dirty="0"/>
              <a:t>, </a:t>
            </a:r>
            <a:r>
              <a:rPr lang="ko-KR" altLang="en-US" dirty="0"/>
              <a:t>클래스의 평균은 서로 멀리 떨어지게</a:t>
            </a:r>
            <a:r>
              <a:rPr lang="en-US" altLang="ko-KR" dirty="0"/>
              <a:t> </a:t>
            </a:r>
            <a:r>
              <a:rPr lang="ko-KR" altLang="en-US" dirty="0"/>
              <a:t>만든다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9D12F52-69F7-43F9-BA83-508E008201E5}"/>
              </a:ext>
            </a:extLst>
          </p:cNvPr>
          <p:cNvGrpSpPr/>
          <p:nvPr/>
        </p:nvGrpSpPr>
        <p:grpSpPr>
          <a:xfrm>
            <a:off x="1054100" y="1683927"/>
            <a:ext cx="10634663" cy="939148"/>
            <a:chOff x="1054100" y="1502952"/>
            <a:chExt cx="10634663" cy="9391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F18170-1F42-4EB1-A5B0-5D641C9E14A5}"/>
                </a:ext>
              </a:extLst>
            </p:cNvPr>
            <p:cNvSpPr txBox="1"/>
            <p:nvPr/>
          </p:nvSpPr>
          <p:spPr>
            <a:xfrm>
              <a:off x="1054100" y="1572310"/>
              <a:ext cx="10634663" cy="8697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ym typeface="Wingdings" panose="05000000000000000000" pitchFamily="2" charset="2"/>
                </a:rPr>
                <a:t> </a:t>
              </a:r>
              <a:r>
                <a:rPr lang="ko-KR" altLang="en-US" dirty="0"/>
                <a:t>같은 클래스에 속한 샘플들의 투영점의 공분산                               을 최대한 작게 만들고</a:t>
              </a:r>
              <a:r>
                <a:rPr lang="en-US" altLang="ko-KR" dirty="0"/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    클래스 중심점 간의 거리                       </a:t>
              </a:r>
              <a:r>
                <a:rPr lang="ko-KR" altLang="en-US" dirty="0" err="1"/>
                <a:t>를</a:t>
              </a:r>
              <a:r>
                <a:rPr lang="ko-KR" altLang="en-US" dirty="0"/>
                <a:t> 최대한 크게 만든다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F01DA0C-CD68-4B5C-AB6B-C786A2251A0B}"/>
                    </a:ext>
                  </a:extLst>
                </p:cNvPr>
                <p:cNvSpPr txBox="1"/>
                <p:nvPr/>
              </p:nvSpPr>
              <p:spPr>
                <a:xfrm>
                  <a:off x="6470905" y="1502952"/>
                  <a:ext cx="2166683" cy="5123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/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nary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/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F01DA0C-CD68-4B5C-AB6B-C786A2251A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0905" y="1502952"/>
                  <a:ext cx="2166683" cy="5123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F864A9A-0007-41C7-A9ED-8CF8BA61EBFD}"/>
                    </a:ext>
                  </a:extLst>
                </p:cNvPr>
                <p:cNvSpPr txBox="1"/>
                <p:nvPr/>
              </p:nvSpPr>
              <p:spPr>
                <a:xfrm>
                  <a:off x="4088876" y="2020769"/>
                  <a:ext cx="1800749" cy="367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ko-KR" altLang="en-US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ko-KR" altLang="en-US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F864A9A-0007-41C7-A9ED-8CF8BA61E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8876" y="2020769"/>
                  <a:ext cx="1800749" cy="367345"/>
                </a:xfrm>
                <a:prstGeom prst="rect">
                  <a:avLst/>
                </a:prstGeom>
                <a:blipFill>
                  <a:blip r:embed="rId3"/>
                  <a:stretch>
                    <a:fillRect r="-339"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F448576-9F81-4E64-A731-2BDFAA985B12}"/>
              </a:ext>
            </a:extLst>
          </p:cNvPr>
          <p:cNvSpPr txBox="1"/>
          <p:nvPr/>
        </p:nvSpPr>
        <p:spPr>
          <a:xfrm>
            <a:off x="6714329" y="3091167"/>
            <a:ext cx="19232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집단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내 산포 행렬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8E4FEF-3F14-4290-884E-EC6CA7D7328F}"/>
              </a:ext>
            </a:extLst>
          </p:cNvPr>
          <p:cNvSpPr/>
          <p:nvPr/>
        </p:nvSpPr>
        <p:spPr>
          <a:xfrm>
            <a:off x="5472448" y="3695699"/>
            <a:ext cx="1966577" cy="474289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5A5F3C-6B63-4D80-92D2-DA2875E14064}"/>
              </a:ext>
            </a:extLst>
          </p:cNvPr>
          <p:cNvSpPr/>
          <p:nvPr/>
        </p:nvSpPr>
        <p:spPr>
          <a:xfrm>
            <a:off x="5815348" y="4204934"/>
            <a:ext cx="1128377" cy="474289"/>
          </a:xfrm>
          <a:prstGeom prst="rect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536A8E-ABF5-4BBB-8A37-B9D59DFE43EB}"/>
              </a:ext>
            </a:extLst>
          </p:cNvPr>
          <p:cNvSpPr/>
          <p:nvPr/>
        </p:nvSpPr>
        <p:spPr>
          <a:xfrm>
            <a:off x="8516312" y="3828343"/>
            <a:ext cx="342899" cy="376591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B1CD63-1E7A-41EA-AA3C-A7FDFCA96AB6}"/>
              </a:ext>
            </a:extLst>
          </p:cNvPr>
          <p:cNvSpPr/>
          <p:nvPr/>
        </p:nvSpPr>
        <p:spPr>
          <a:xfrm>
            <a:off x="8466138" y="4226965"/>
            <a:ext cx="342899" cy="376591"/>
          </a:xfrm>
          <a:prstGeom prst="rect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D54D07C1-F9FF-4147-8D3C-5246F9EBDCE5}"/>
              </a:ext>
            </a:extLst>
          </p:cNvPr>
          <p:cNvCxnSpPr>
            <a:cxnSpLocks/>
            <a:stCxn id="15" idx="0"/>
            <a:endCxn id="17" idx="0"/>
          </p:cNvCxnSpPr>
          <p:nvPr/>
        </p:nvCxnSpPr>
        <p:spPr>
          <a:xfrm rot="16200000" flipH="1">
            <a:off x="7505427" y="2646009"/>
            <a:ext cx="132644" cy="2232025"/>
          </a:xfrm>
          <a:prstGeom prst="bentConnector3">
            <a:avLst>
              <a:gd name="adj1" fmla="val -172341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988C470-6380-478C-BC5A-3D4FD15E407D}"/>
              </a:ext>
            </a:extLst>
          </p:cNvPr>
          <p:cNvCxnSpPr>
            <a:cxnSpLocks/>
            <a:stCxn id="16" idx="2"/>
            <a:endCxn id="18" idx="2"/>
          </p:cNvCxnSpPr>
          <p:nvPr/>
        </p:nvCxnSpPr>
        <p:spPr>
          <a:xfrm rot="5400000" flipH="1" flipV="1">
            <a:off x="7470728" y="3512364"/>
            <a:ext cx="75667" cy="2258051"/>
          </a:xfrm>
          <a:prstGeom prst="bentConnector3">
            <a:avLst>
              <a:gd name="adj1" fmla="val -302113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AABE94-B7BF-42D6-9407-4F7D279144D3}"/>
              </a:ext>
            </a:extLst>
          </p:cNvPr>
          <p:cNvSpPr txBox="1"/>
          <p:nvPr/>
        </p:nvSpPr>
        <p:spPr>
          <a:xfrm>
            <a:off x="1206499" y="3075900"/>
            <a:ext cx="4451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따라서 다음식이 최대가 되게 </a:t>
            </a:r>
            <a:r>
              <a:rPr lang="ko-KR" altLang="en-US" dirty="0" err="1"/>
              <a:t>만들어야함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6DB2AA-12D9-4270-97A9-B1826D46AB94}"/>
              </a:ext>
            </a:extLst>
          </p:cNvPr>
          <p:cNvSpPr txBox="1"/>
          <p:nvPr/>
        </p:nvSpPr>
        <p:spPr>
          <a:xfrm>
            <a:off x="6753390" y="5005071"/>
            <a:ext cx="19232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집단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간 산포 행렬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BEA375D-5FEE-40CB-BC5D-E73ACAFA6904}"/>
                  </a:ext>
                </a:extLst>
              </p:cNvPr>
              <p:cNvSpPr txBox="1"/>
              <p:nvPr/>
            </p:nvSpPr>
            <p:spPr>
              <a:xfrm>
                <a:off x="1264443" y="5669473"/>
                <a:ext cx="10194132" cy="374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/>
                  <a:t>즉</a:t>
                </a:r>
                <a:r>
                  <a:rPr lang="en-US" altLang="ko-KR" dirty="0"/>
                  <a:t>, J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LDA</a:t>
                </a:r>
                <a:r>
                  <a:rPr lang="ko-KR" altLang="en-US" dirty="0"/>
                  <a:t>알고리즘이 최대화 하려는 목표이고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여기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서</m:t>
                    </m:r>
                    <m:sSub>
                      <m:sSub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ko-KR" altLang="en-US" b="1" i="1">
                            <a:latin typeface="Cambria Math" panose="02040503050406030204" pitchFamily="18" charset="0"/>
                          </a:rPr>
                          <m:t>𝝎</m:t>
                        </m:r>
                      </m:sub>
                    </m:sSub>
                    <m:r>
                      <a:rPr lang="ko-KR" altLang="en-US" b="1" i="1" smtClean="0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ko-KR" altLang="en-US" b="1" dirty="0"/>
                  <a:t> 일반화된 </a:t>
                </a:r>
                <a:r>
                  <a:rPr lang="ko-KR" altLang="en-US" b="1" dirty="0" err="1"/>
                  <a:t>레일리</a:t>
                </a:r>
                <a:r>
                  <a:rPr lang="ko-KR" altLang="en-US" b="1" dirty="0"/>
                  <a:t> 몫</a:t>
                </a:r>
                <a:r>
                  <a:rPr lang="ko-KR" altLang="en-US" dirty="0"/>
                  <a:t>이라고 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BEA375D-5FEE-40CB-BC5D-E73ACAFA6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443" y="5669473"/>
                <a:ext cx="10194132" cy="374526"/>
              </a:xfrm>
              <a:prstGeom prst="rect">
                <a:avLst/>
              </a:prstGeom>
              <a:blipFill>
                <a:blip r:embed="rId4"/>
                <a:stretch>
                  <a:fillRect l="-478" t="-655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B600B5-70DB-4824-AB06-52AFF1E6B277}"/>
                  </a:ext>
                </a:extLst>
              </p:cNvPr>
              <p:cNvSpPr txBox="1"/>
              <p:nvPr/>
            </p:nvSpPr>
            <p:spPr>
              <a:xfrm>
                <a:off x="1474788" y="3564682"/>
                <a:ext cx="9590086" cy="1038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ko-KR" sz="28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ko-KR" altLang="en-US" sz="280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en-US" altLang="ko-KR" sz="28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ko-KR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280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ko-KR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ko-KR" altLang="en-US" sz="280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en-US" altLang="ko-KR" sz="28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ko-KR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280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/>
                          <m:e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nary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/>
                          <m:e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nary>
                        <m:r>
                          <m:rPr>
                            <m:nor/>
                          </m:rPr>
                          <a:rPr lang="ko-KR" altLang="en-US" sz="2800" dirty="0"/>
                          <m:t> </m:t>
                        </m:r>
                      </m:den>
                    </m:f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1)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ko-KR" altLang="en-US" sz="2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sSup>
                          <m:sSup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/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altLang="ko-KR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/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ko-KR" altLang="en-US" sz="280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nary>
                          </m:e>
                        </m:nary>
                        <m:r>
                          <m:rPr>
                            <m:nor/>
                          </m:rPr>
                          <a:rPr lang="ko-KR" altLang="en-US" sz="2800" dirty="0"/>
                          <m:t> </m:t>
                        </m:r>
                      </m:den>
                    </m:f>
                    <m:r>
                      <a:rPr lang="en-US" altLang="ko-KR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ko-KR" altLang="en-US" sz="2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sSup>
                          <m:sSup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ko-KR" altLang="en-US" sz="28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b>
                        </m:sSub>
                        <m:r>
                          <a:rPr lang="ko-KR" altLang="en-US" sz="2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altLang="ko-KR" sz="2800" b="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B600B5-70DB-4824-AB06-52AFF1E6B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788" y="3564682"/>
                <a:ext cx="9590086" cy="10388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611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EC5298-9F34-4726-AA6E-75A020310BE2}"/>
                  </a:ext>
                </a:extLst>
              </p:cNvPr>
              <p:cNvSpPr txBox="1"/>
              <p:nvPr/>
            </p:nvSpPr>
            <p:spPr>
              <a:xfrm>
                <a:off x="655638" y="885825"/>
                <a:ext cx="1716087" cy="725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ko-KR" sz="24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40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sSup>
                          <m:sSup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40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ko-KR" altLang="en-US" sz="2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b>
                        </m:sSub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altLang="ko-KR" sz="2400" b="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EC5298-9F34-4726-AA6E-75A020310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8" y="885825"/>
                <a:ext cx="1716087" cy="725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8980A03-F21D-4D5D-8E91-4D4AE98136F3}"/>
              </a:ext>
            </a:extLst>
          </p:cNvPr>
          <p:cNvSpPr txBox="1"/>
          <p:nvPr/>
        </p:nvSpPr>
        <p:spPr>
          <a:xfrm>
            <a:off x="815181" y="1749597"/>
            <a:ext cx="10010775" cy="731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분모와 분자 모두 이차 항이기 때문에</a:t>
            </a:r>
            <a:r>
              <a:rPr lang="en-US" altLang="ko-KR" dirty="0"/>
              <a:t> ω</a:t>
            </a:r>
            <a:r>
              <a:rPr lang="ko-KR" altLang="en-US" dirty="0"/>
              <a:t>의 길이는 무관하고</a:t>
            </a:r>
            <a:r>
              <a:rPr lang="en-US" altLang="ko-KR" dirty="0"/>
              <a:t>, </a:t>
            </a:r>
            <a:r>
              <a:rPr lang="ko-KR" altLang="en-US" dirty="0"/>
              <a:t>방향만 </a:t>
            </a:r>
            <a:r>
              <a:rPr lang="ko-KR" altLang="en-US" dirty="0" err="1"/>
              <a:t>관련있다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따라서 분모가 </a:t>
            </a:r>
            <a:r>
              <a:rPr lang="en-US" altLang="ko-KR" dirty="0"/>
              <a:t>1</a:t>
            </a:r>
            <a:r>
              <a:rPr lang="ko-KR" altLang="en-US" dirty="0"/>
              <a:t>이 되는 제약 조건을 걸어주어도 무방</a:t>
            </a:r>
            <a:r>
              <a:rPr lang="en-US" altLang="ko-KR" dirty="0"/>
              <a:t>(</a:t>
            </a:r>
            <a:r>
              <a:rPr lang="ko-KR" altLang="en-US" dirty="0"/>
              <a:t>길이는 무관이기 때문</a:t>
            </a:r>
            <a:r>
              <a:rPr lang="en-US" altLang="ko-KR" dirty="0"/>
              <a:t>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896183-A4D0-423E-BF04-45C4CCDB5EB5}"/>
                  </a:ext>
                </a:extLst>
              </p:cNvPr>
              <p:cNvSpPr txBox="1"/>
              <p:nvPr/>
            </p:nvSpPr>
            <p:spPr>
              <a:xfrm>
                <a:off x="3580606" y="2669522"/>
                <a:ext cx="5030788" cy="6201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dirty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e>
                    </m:func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00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ko-KR" alt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sSup>
                          <m:sSup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00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ko-KR" altLang="en-US" sz="2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b>
                        </m:sSub>
                        <m:r>
                          <a:rPr lang="ko-KR" alt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dirty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e>
                    </m:func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ko-KR" altLang="en-US" sz="20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altLang="ko-KR" sz="2000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896183-A4D0-423E-BF04-45C4CCDB5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606" y="2669522"/>
                <a:ext cx="5030788" cy="6201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B954A18-F7A2-4AEE-83CA-421489A0B3C8}"/>
              </a:ext>
            </a:extLst>
          </p:cNvPr>
          <p:cNvSpPr txBox="1"/>
          <p:nvPr/>
        </p:nvSpPr>
        <p:spPr>
          <a:xfrm>
            <a:off x="835024" y="3568373"/>
            <a:ext cx="5844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제약조건이 있는 최적화이므로</a:t>
            </a:r>
            <a:r>
              <a:rPr lang="en-US" altLang="ko-KR" dirty="0"/>
              <a:t> </a:t>
            </a:r>
            <a:r>
              <a:rPr lang="ko-KR" altLang="en-US" dirty="0" err="1"/>
              <a:t>라그랑주</a:t>
            </a:r>
            <a:r>
              <a:rPr lang="ko-KR" altLang="en-US" dirty="0"/>
              <a:t> </a:t>
            </a:r>
            <a:r>
              <a:rPr lang="ko-KR" altLang="en-US" dirty="0" err="1"/>
              <a:t>승수법</a:t>
            </a:r>
            <a:r>
              <a:rPr lang="ko-KR" altLang="en-US" dirty="0"/>
              <a:t> 사용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435F8D01-264E-4C3D-8AAD-18645BB1A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-136525"/>
            <a:ext cx="15240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7B604F4-4251-4073-B7F7-85D6D386F0AC}"/>
              </a:ext>
            </a:extLst>
          </p:cNvPr>
          <p:cNvGrpSpPr/>
          <p:nvPr/>
        </p:nvGrpSpPr>
        <p:grpSpPr>
          <a:xfrm>
            <a:off x="1071562" y="4109500"/>
            <a:ext cx="10567988" cy="1034000"/>
            <a:chOff x="835025" y="4110887"/>
            <a:chExt cx="12875293" cy="122360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838345-9383-44ED-9AF1-2D3E5F0105FB}"/>
                </a:ext>
              </a:extLst>
            </p:cNvPr>
            <p:cNvSpPr/>
            <p:nvPr/>
          </p:nvSpPr>
          <p:spPr>
            <a:xfrm>
              <a:off x="835025" y="4110887"/>
              <a:ext cx="12824723" cy="1223603"/>
            </a:xfrm>
            <a:prstGeom prst="rect">
              <a:avLst/>
            </a:prstGeom>
            <a:solidFill>
              <a:schemeClr val="bg2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1">
                  <a:extLst>
                    <a:ext uri="{FF2B5EF4-FFF2-40B4-BE49-F238E27FC236}">
                      <a16:creationId xmlns:a16="http://schemas.microsoft.com/office/drawing/2014/main" id="{834840F0-1F08-4A5A-9233-ED658D50A3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165" y="4213457"/>
                  <a:ext cx="12774153" cy="93378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just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ko-KR" sz="14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+mj-lt"/>
                      <a:ea typeface="Nanum Gothic"/>
                    </a:rPr>
                    <a:t>Cf) </a:t>
                  </a:r>
                  <a:r>
                    <a:rPr kumimoji="0" lang="ko-KR" altLang="ko-KR" sz="1400" b="0" i="0" u="none" strike="noStrike" cap="none" normalizeH="0" baseline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+mj-lt"/>
                      <a:ea typeface="Nanum Gothic"/>
                    </a:rPr>
                    <a:t>라그랑주</a:t>
                  </a:r>
                  <a:r>
                    <a:rPr kumimoji="0" lang="ko-KR" altLang="ko-KR" sz="14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+mj-lt"/>
                      <a:ea typeface="Nanum Gothic"/>
                    </a:rPr>
                    <a:t> </a:t>
                  </a:r>
                  <a:r>
                    <a:rPr kumimoji="0" lang="ko-KR" altLang="ko-KR" sz="1400" b="0" i="0" u="none" strike="noStrike" cap="none" normalizeH="0" baseline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+mj-lt"/>
                      <a:ea typeface="Nanum Gothic"/>
                    </a:rPr>
                    <a:t>승수법</a:t>
                  </a:r>
                  <a:endParaRPr kumimoji="0" lang="en-US" altLang="ko-KR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j-lt"/>
                    <a:ea typeface="Nanum Gothic"/>
                  </a:endParaRPr>
                </a:p>
                <a:p>
                  <a:pPr marL="0" marR="0" lvl="0" indent="0" algn="just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ko-KR" altLang="ko-KR" sz="12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+mj-lt"/>
                      <a:ea typeface="Nanum Gothic"/>
                    </a:rPr>
                    <a:t> 목적함수와 제약 조건을 새로운 변수 </a:t>
                  </a:r>
                  <a14:m>
                    <m:oMath xmlns:m="http://schemas.openxmlformats.org/officeDocument/2006/math">
                      <m:r>
                        <a:rPr kumimoji="0" lang="ko-KR" altLang="en-US" sz="12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m:t>𝜆</m:t>
                      </m:r>
                    </m:oMath>
                  </a14:m>
                  <a:r>
                    <a:rPr kumimoji="0" lang="ko-KR" altLang="ko-KR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j-lt"/>
                    </a:rPr>
                    <a:t> </a:t>
                  </a:r>
                  <a:r>
                    <a:rPr kumimoji="0" lang="ko-KR" altLang="ko-KR" sz="1200" b="0" i="0" u="none" strike="noStrike" cap="none" normalizeH="0" baseline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+mj-lt"/>
                      <a:ea typeface="Nanum Gothic"/>
                    </a:rPr>
                    <a:t>를</a:t>
                  </a:r>
                  <a:r>
                    <a:rPr kumimoji="0" lang="ko-KR" altLang="ko-KR" sz="12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+mj-lt"/>
                      <a:ea typeface="Nanum Gothic"/>
                    </a:rPr>
                    <a:t> 이용해 보조방정식을 만</a:t>
                  </a:r>
                  <a:r>
                    <a:rPr kumimoji="0" lang="ko-KR" altLang="en-US" sz="12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+mj-lt"/>
                      <a:ea typeface="Nanum Gothic"/>
                    </a:rPr>
                    <a:t>들고</a:t>
                  </a:r>
                  <a:r>
                    <a:rPr kumimoji="0" lang="ko-KR" altLang="ko-KR" sz="12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+mj-lt"/>
                      <a:ea typeface="Nanum Gothic"/>
                    </a:rPr>
                    <a:t>,</a:t>
                  </a:r>
                  <a:r>
                    <a:rPr kumimoji="0" lang="en-US" altLang="ko-KR" sz="1200" b="0" i="0" u="none" strike="noStrike" cap="none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+mj-lt"/>
                      <a:ea typeface="Nanum Gothic"/>
                    </a:rPr>
                    <a:t> </a:t>
                  </a:r>
                  <a:r>
                    <a:rPr kumimoji="0" lang="ko-KR" altLang="ko-KR" sz="12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+mj-lt"/>
                      <a:ea typeface="Nanum Gothic"/>
                    </a:rPr>
                    <a:t>모든 변수에 대한</a:t>
                  </a:r>
                  <a:r>
                    <a:rPr kumimoji="0" lang="en-US" altLang="ko-KR" sz="12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+mj-lt"/>
                      <a:ea typeface="Nanum Gothic"/>
                    </a:rPr>
                    <a:t> </a:t>
                  </a:r>
                  <a:r>
                    <a:rPr kumimoji="0" lang="ko-KR" altLang="ko-KR" sz="1200" b="0" i="0" u="none" strike="noStrike" cap="none" normalizeH="0" baseline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+mj-lt"/>
                      <a:ea typeface="Nanum Gothic"/>
                    </a:rPr>
                    <a:t>편미분</a:t>
                  </a:r>
                  <a:r>
                    <a:rPr kumimoji="0" lang="ko-KR" altLang="ko-KR" sz="12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+mj-lt"/>
                      <a:ea typeface="Nanum Gothic"/>
                    </a:rPr>
                    <a:t> 값이 0이 되는 변수의 해를 찾는 </a:t>
                  </a:r>
                  <a:r>
                    <a:rPr lang="ko-KR" altLang="en-US" sz="1200" dirty="0">
                      <a:solidFill>
                        <a:srgbClr val="000000"/>
                      </a:solidFill>
                      <a:latin typeface="+mj-lt"/>
                      <a:ea typeface="Nanum Gothic"/>
                    </a:rPr>
                    <a:t>방법</a:t>
                  </a:r>
                  <a:r>
                    <a:rPr kumimoji="0" lang="ko-KR" altLang="ko-KR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j-lt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6" name="Rectangle 1">
                  <a:extLst>
                    <a:ext uri="{FF2B5EF4-FFF2-40B4-BE49-F238E27FC236}">
                      <a16:creationId xmlns:a16="http://schemas.microsoft.com/office/drawing/2014/main" id="{834840F0-1F08-4A5A-9233-ED658D50A3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65" y="4213457"/>
                  <a:ext cx="12774153" cy="933782"/>
                </a:xfrm>
                <a:prstGeom prst="rect">
                  <a:avLst/>
                </a:prstGeom>
                <a:blipFill>
                  <a:blip r:embed="rId5"/>
                  <a:stretch>
                    <a:fillRect l="-17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219505-9B6F-4EE5-9FA8-362D36D3F498}"/>
                  </a:ext>
                </a:extLst>
              </p:cNvPr>
              <p:cNvSpPr txBox="1"/>
              <p:nvPr/>
            </p:nvSpPr>
            <p:spPr>
              <a:xfrm>
                <a:off x="1071562" y="5566318"/>
                <a:ext cx="10358438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J</a:t>
                </a:r>
                <a:r>
                  <a:rPr lang="ko-KR" altLang="en-US" dirty="0"/>
                  <a:t>를 최대로 만드는 </a:t>
                </a:r>
                <a:r>
                  <a:rPr lang="en-US" altLang="ko-KR" dirty="0"/>
                  <a:t>ω</a:t>
                </a:r>
                <a:r>
                  <a:rPr lang="ko-KR" altLang="en-US" dirty="0"/>
                  <a:t>는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ko-KR" altLang="en-US" b="0" dirty="0"/>
                  <a:t>의 최대 </a:t>
                </a:r>
                <a:r>
                  <a:rPr lang="ko-KR" altLang="en-US" b="0" dirty="0" err="1"/>
                  <a:t>고유값이다</a:t>
                </a:r>
                <a:r>
                  <a:rPr lang="en-US" altLang="ko-KR" b="0" dirty="0"/>
                  <a:t>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219505-9B6F-4EE5-9FA8-362D36D3F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62" y="5566318"/>
                <a:ext cx="10358438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B3863F6-5E5A-4B7E-97D6-81B7F144590C}"/>
              </a:ext>
            </a:extLst>
          </p:cNvPr>
          <p:cNvSpPr txBox="1"/>
          <p:nvPr/>
        </p:nvSpPr>
        <p:spPr>
          <a:xfrm>
            <a:off x="532606" y="4221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J</a:t>
            </a:r>
            <a:r>
              <a:rPr lang="ko-KR" altLang="en-US" dirty="0"/>
              <a:t>를 최대로 만드는 </a:t>
            </a:r>
            <a:r>
              <a:rPr lang="en-US" altLang="ko-KR" dirty="0"/>
              <a:t>ω</a:t>
            </a:r>
            <a:r>
              <a:rPr lang="ko-KR" altLang="en-US" dirty="0"/>
              <a:t>를 </a:t>
            </a:r>
            <a:r>
              <a:rPr lang="ko-KR" altLang="en-US" dirty="0" err="1"/>
              <a:t>구해야한다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2936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8C05AE5-6F71-4AAA-813F-792BF8B0979E}"/>
              </a:ext>
            </a:extLst>
          </p:cNvPr>
          <p:cNvSpPr/>
          <p:nvPr/>
        </p:nvSpPr>
        <p:spPr>
          <a:xfrm>
            <a:off x="758486" y="1658605"/>
            <a:ext cx="10602004" cy="976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D6B79-014C-4D00-BD8A-2A6687DDDC63}"/>
              </a:ext>
            </a:extLst>
          </p:cNvPr>
          <p:cNvSpPr txBox="1"/>
          <p:nvPr/>
        </p:nvSpPr>
        <p:spPr>
          <a:xfrm>
            <a:off x="473074" y="961691"/>
            <a:ext cx="6727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이를 다중 분류로 확장하여 투영행렬 </a:t>
            </a:r>
            <a:r>
              <a:rPr lang="en-US" altLang="ko-KR" dirty="0"/>
              <a:t>W</a:t>
            </a:r>
            <a:r>
              <a:rPr lang="ko-KR" altLang="en-US" dirty="0"/>
              <a:t>를 구할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624ADA-8F23-46AF-9DAB-A2DC29F3367A}"/>
                  </a:ext>
                </a:extLst>
              </p:cNvPr>
              <p:cNvSpPr txBox="1"/>
              <p:nvPr/>
            </p:nvSpPr>
            <p:spPr>
              <a:xfrm>
                <a:off x="882990" y="2091054"/>
                <a:ext cx="11233152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/>
                  <a:t>다중분류시 투영행렬 </a:t>
                </a:r>
                <a:r>
                  <a:rPr lang="en-US" altLang="ko-KR" sz="1600" dirty="0"/>
                  <a:t>W</a:t>
                </a:r>
                <a:r>
                  <a:rPr lang="ko-KR" altLang="en-US" sz="1600" dirty="0"/>
                  <a:t>는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ko-KR" altLang="en-US" sz="1600" b="0" dirty="0"/>
                  <a:t>에서 </a:t>
                </a:r>
                <a:r>
                  <a:rPr lang="en-US" altLang="ko-KR" sz="1600" b="0" dirty="0"/>
                  <a:t>d’</a:t>
                </a:r>
                <a:r>
                  <a:rPr lang="ko-KR" altLang="en-US" sz="1600" b="0" dirty="0"/>
                  <a:t>개의 </a:t>
                </a:r>
                <a:r>
                  <a:rPr lang="en-US" altLang="ko-KR" sz="1600" b="0" dirty="0"/>
                  <a:t>(0</a:t>
                </a:r>
                <a:r>
                  <a:rPr lang="ko-KR" altLang="en-US" sz="1600" b="0" dirty="0"/>
                  <a:t>이 아닌</a:t>
                </a:r>
                <a:r>
                  <a:rPr lang="en-US" altLang="ko-KR" sz="1600" b="0" dirty="0"/>
                  <a:t>)</a:t>
                </a:r>
                <a:r>
                  <a:rPr lang="ko-KR" altLang="en-US" sz="1600" b="0" dirty="0"/>
                  <a:t>최대 </a:t>
                </a:r>
                <a:r>
                  <a:rPr lang="ko-KR" altLang="en-US" sz="1600" b="0" dirty="0" err="1"/>
                  <a:t>고유값들에</a:t>
                </a:r>
                <a:r>
                  <a:rPr lang="ko-KR" altLang="en-US" sz="1600" b="0" dirty="0"/>
                  <a:t> 대응하는 고유벡터들로 만들어진 행렬</a:t>
                </a:r>
                <a:endParaRPr lang="en-US" altLang="ko-KR" sz="1600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624ADA-8F23-46AF-9DAB-A2DC29F33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90" y="2091054"/>
                <a:ext cx="11233152" cy="414729"/>
              </a:xfrm>
              <a:prstGeom prst="rect">
                <a:avLst/>
              </a:prstGeom>
              <a:blipFill>
                <a:blip r:embed="rId2"/>
                <a:stretch>
                  <a:fillRect l="-326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9B0A690-39DD-49DB-A113-2BC9D0A84E8E}"/>
              </a:ext>
            </a:extLst>
          </p:cNvPr>
          <p:cNvSpPr txBox="1"/>
          <p:nvPr/>
        </p:nvSpPr>
        <p:spPr>
          <a:xfrm>
            <a:off x="473074" y="3035866"/>
            <a:ext cx="982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투영행렬 </a:t>
            </a:r>
            <a:r>
              <a:rPr lang="en-US" altLang="ko-KR" dirty="0"/>
              <a:t>W</a:t>
            </a:r>
            <a:r>
              <a:rPr lang="ko-KR" altLang="en-US" dirty="0"/>
              <a:t>는 </a:t>
            </a:r>
            <a:r>
              <a:rPr lang="en-US" altLang="ko-KR" dirty="0"/>
              <a:t>LDA</a:t>
            </a:r>
            <a:r>
              <a:rPr lang="ko-KR" altLang="en-US" dirty="0"/>
              <a:t>의 샘플을 </a:t>
            </a:r>
            <a:r>
              <a:rPr lang="en-US" altLang="ko-KR" dirty="0"/>
              <a:t>d’</a:t>
            </a:r>
            <a:r>
              <a:rPr lang="ko-KR" altLang="en-US" dirty="0"/>
              <a:t>차원 공간으로 투영한다</a:t>
            </a:r>
            <a:r>
              <a:rPr lang="en-US" altLang="ko-KR" dirty="0"/>
              <a:t>.</a:t>
            </a:r>
            <a:endParaRPr lang="en-US" altLang="ko-KR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A43A36-A3F5-41C9-9F68-ED4E95FC05AA}"/>
              </a:ext>
            </a:extLst>
          </p:cNvPr>
          <p:cNvSpPr txBox="1"/>
          <p:nvPr/>
        </p:nvSpPr>
        <p:spPr>
          <a:xfrm>
            <a:off x="473074" y="3589864"/>
            <a:ext cx="982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/>
              <a:t>- </a:t>
            </a:r>
            <a:r>
              <a:rPr lang="ko-KR" altLang="en-US" b="0" dirty="0"/>
              <a:t>이때 </a:t>
            </a:r>
            <a:r>
              <a:rPr lang="en-US" altLang="ko-KR" b="0" dirty="0"/>
              <a:t>d’</a:t>
            </a:r>
            <a:r>
              <a:rPr lang="ko-KR" altLang="en-US" b="0" dirty="0"/>
              <a:t>는 일반적으로 데이터의 속성 수 </a:t>
            </a:r>
            <a:r>
              <a:rPr lang="en-US" altLang="ko-KR" b="0" dirty="0"/>
              <a:t>d</a:t>
            </a:r>
            <a:r>
              <a:rPr lang="ko-KR" altLang="en-US" b="0" dirty="0"/>
              <a:t>보다 많이 작음</a:t>
            </a:r>
            <a:r>
              <a:rPr lang="en-US" altLang="ko-KR" b="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03DFD-3076-4C9C-9BEE-CCAF19572EA4}"/>
              </a:ext>
            </a:extLst>
          </p:cNvPr>
          <p:cNvSpPr txBox="1"/>
          <p:nvPr/>
        </p:nvSpPr>
        <p:spPr>
          <a:xfrm>
            <a:off x="473073" y="4181344"/>
            <a:ext cx="982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0" dirty="0"/>
              <a:t>따라서 </a:t>
            </a:r>
            <a:r>
              <a:rPr lang="en-US" altLang="ko-KR" b="0" dirty="0"/>
              <a:t>LDA</a:t>
            </a:r>
            <a:r>
              <a:rPr lang="ko-KR" altLang="en-US" b="0" dirty="0"/>
              <a:t>는 차원축소 기법 중 하나라고 볼 수 있다</a:t>
            </a:r>
            <a:r>
              <a:rPr lang="en-US" altLang="ko-KR" b="0" dirty="0"/>
              <a:t>. (d</a:t>
            </a:r>
            <a:r>
              <a:rPr lang="ko-KR" altLang="en-US" b="0" dirty="0"/>
              <a:t>차원</a:t>
            </a:r>
            <a:r>
              <a:rPr lang="en-US" altLang="ko-KR" b="0" dirty="0"/>
              <a:t>-&gt;d’</a:t>
            </a:r>
            <a:r>
              <a:rPr lang="ko-KR" altLang="en-US" b="0" dirty="0"/>
              <a:t>차원</a:t>
            </a:r>
            <a:r>
              <a:rPr lang="en-US" altLang="ko-KR" b="0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94D23F-A154-4ACD-BA31-0FB26AC45796}"/>
                  </a:ext>
                </a:extLst>
              </p:cNvPr>
              <p:cNvSpPr txBox="1"/>
              <p:nvPr/>
            </p:nvSpPr>
            <p:spPr>
              <a:xfrm>
                <a:off x="882990" y="1790178"/>
                <a:ext cx="1572304" cy="374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전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결</m:t>
                    </m:r>
                  </m:oMath>
                </a14:m>
                <a:r>
                  <a:rPr lang="ko-KR" altLang="en-US" dirty="0"/>
                  <a:t>론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94D23F-A154-4ACD-BA31-0FB26AC45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90" y="1790178"/>
                <a:ext cx="1572304" cy="374526"/>
              </a:xfrm>
              <a:prstGeom prst="rect">
                <a:avLst/>
              </a:prstGeom>
              <a:blipFill>
                <a:blip r:embed="rId3"/>
                <a:stretch>
                  <a:fillRect l="-1163" t="-819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87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0B9286-B117-4042-8FAD-9FF254F75087}"/>
              </a:ext>
            </a:extLst>
          </p:cNvPr>
          <p:cNvSpPr txBox="1"/>
          <p:nvPr/>
        </p:nvSpPr>
        <p:spPr>
          <a:xfrm>
            <a:off x="704850" y="523875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3.5 </a:t>
            </a:r>
            <a:r>
              <a:rPr lang="ko-KR" altLang="en-US" sz="2400" dirty="0"/>
              <a:t>다중분류학습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8E3AB7-2D60-476B-AA03-ACC9090CA7F7}"/>
              </a:ext>
            </a:extLst>
          </p:cNvPr>
          <p:cNvSpPr txBox="1"/>
          <p:nvPr/>
        </p:nvSpPr>
        <p:spPr>
          <a:xfrm>
            <a:off x="895350" y="1123616"/>
            <a:ext cx="8715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아이디어 </a:t>
            </a:r>
            <a:r>
              <a:rPr lang="en-US" altLang="ko-KR" dirty="0"/>
              <a:t>: </a:t>
            </a:r>
            <a:r>
              <a:rPr lang="ko-KR" altLang="en-US" dirty="0"/>
              <a:t>다중분류 문제를 몇 개의 이진분류로 분해하여 해결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07B4E-486D-4CE1-B3E3-1BDE21871D8F}"/>
              </a:ext>
            </a:extLst>
          </p:cNvPr>
          <p:cNvSpPr txBox="1"/>
          <p:nvPr/>
        </p:nvSpPr>
        <p:spPr>
          <a:xfrm>
            <a:off x="1376361" y="1652066"/>
            <a:ext cx="8939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그렇다면</a:t>
            </a:r>
            <a:r>
              <a:rPr lang="en-US" altLang="ko-KR" dirty="0"/>
              <a:t>,</a:t>
            </a:r>
            <a:r>
              <a:rPr lang="ko-KR" altLang="en-US" dirty="0"/>
              <a:t> 어떻게 분해할 것인가</a:t>
            </a:r>
            <a:r>
              <a:rPr lang="en-US" altLang="ko-KR" dirty="0"/>
              <a:t>? </a:t>
            </a:r>
            <a:r>
              <a:rPr lang="ko-KR" altLang="en-US" dirty="0"/>
              <a:t>어떤 방식으로 다수의 분류기를 앙상블 할 것인가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749017D-FDD0-4AFA-A57B-011D8ADADE2F}"/>
              </a:ext>
            </a:extLst>
          </p:cNvPr>
          <p:cNvGrpSpPr/>
          <p:nvPr/>
        </p:nvGrpSpPr>
        <p:grpSpPr>
          <a:xfrm>
            <a:off x="1376360" y="2255060"/>
            <a:ext cx="8939214" cy="726265"/>
            <a:chOff x="1719639" y="2197910"/>
            <a:chExt cx="7262436" cy="80246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FB42ED2-76B4-4BE7-9506-1C40C8BB98C2}"/>
                </a:ext>
              </a:extLst>
            </p:cNvPr>
            <p:cNvSpPr/>
            <p:nvPr/>
          </p:nvSpPr>
          <p:spPr>
            <a:xfrm>
              <a:off x="1719639" y="2197910"/>
              <a:ext cx="7186235" cy="802466"/>
            </a:xfrm>
            <a:prstGeom prst="rect">
              <a:avLst/>
            </a:prstGeom>
            <a:solidFill>
              <a:schemeClr val="bg2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94A217-01BB-4B2D-BFCF-435608098E28}"/>
                </a:ext>
              </a:extLst>
            </p:cNvPr>
            <p:cNvSpPr txBox="1"/>
            <p:nvPr/>
          </p:nvSpPr>
          <p:spPr>
            <a:xfrm>
              <a:off x="1905000" y="2267575"/>
              <a:ext cx="7077075" cy="6631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Cf) </a:t>
              </a:r>
              <a:r>
                <a:rPr lang="ko-KR" altLang="en-US" sz="1200" dirty="0"/>
                <a:t>앙상블 학습</a:t>
              </a:r>
              <a:endParaRPr lang="en-US" altLang="ko-KR" sz="1200" dirty="0"/>
            </a:p>
            <a:p>
              <a:endParaRPr lang="en-US" altLang="ko-KR" sz="800" dirty="0"/>
            </a:p>
            <a:p>
              <a:r>
                <a:rPr lang="ko-KR" altLang="en-US" sz="1200" dirty="0"/>
                <a:t>여러 개의 분류기를 생성하고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그 예측을 결합함으로써 보다 정확한 예측을 도출하는 기법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2A3AE8D-659D-4110-A108-39B045585159}"/>
              </a:ext>
            </a:extLst>
          </p:cNvPr>
          <p:cNvSpPr txBox="1"/>
          <p:nvPr/>
        </p:nvSpPr>
        <p:spPr>
          <a:xfrm>
            <a:off x="1038225" y="3507344"/>
            <a:ext cx="8715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전형적인 분해 전략 </a:t>
            </a:r>
            <a:r>
              <a:rPr lang="en-US" altLang="ko-KR" dirty="0"/>
              <a:t>3</a:t>
            </a:r>
            <a:r>
              <a:rPr lang="ko-KR" altLang="en-US" dirty="0"/>
              <a:t>가지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6DA2B7-6892-4AD9-B9FE-8A898607CA0E}"/>
              </a:ext>
            </a:extLst>
          </p:cNvPr>
          <p:cNvSpPr txBox="1"/>
          <p:nvPr/>
        </p:nvSpPr>
        <p:spPr>
          <a:xfrm>
            <a:off x="1488280" y="4045365"/>
            <a:ext cx="2616996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일대일</a:t>
            </a:r>
            <a:r>
              <a:rPr lang="en-US" altLang="ko-KR" dirty="0"/>
              <a:t>(</a:t>
            </a:r>
            <a:r>
              <a:rPr lang="en-US" altLang="ko-KR" dirty="0" err="1"/>
              <a:t>OvO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일대다</a:t>
            </a:r>
            <a:r>
              <a:rPr lang="en-US" altLang="ko-KR" dirty="0"/>
              <a:t>(</a:t>
            </a:r>
            <a:r>
              <a:rPr lang="en-US" altLang="ko-KR" dirty="0" err="1"/>
              <a:t>OvR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다대다</a:t>
            </a:r>
            <a:r>
              <a:rPr lang="en-US" altLang="ko-KR" dirty="0"/>
              <a:t>(</a:t>
            </a:r>
            <a:r>
              <a:rPr lang="en-US" altLang="ko-KR" dirty="0" err="1"/>
              <a:t>MvM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870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6DC28E-8D61-4804-B3DF-2EFE6E94A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68" t="53750" r="9428" b="9722"/>
          <a:stretch/>
        </p:blipFill>
        <p:spPr>
          <a:xfrm>
            <a:off x="5457825" y="405152"/>
            <a:ext cx="7046823" cy="38935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D3617D-D57A-43B2-84D3-34DC56074A6C}"/>
              </a:ext>
            </a:extLst>
          </p:cNvPr>
          <p:cNvSpPr txBox="1"/>
          <p:nvPr/>
        </p:nvSpPr>
        <p:spPr>
          <a:xfrm>
            <a:off x="615886" y="764078"/>
            <a:ext cx="231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| </a:t>
            </a:r>
            <a:r>
              <a:rPr lang="ko-KR" altLang="en-US" b="1" dirty="0"/>
              <a:t>일대일</a:t>
            </a:r>
            <a:r>
              <a:rPr lang="en-US" altLang="ko-KR" b="1" dirty="0"/>
              <a:t>(</a:t>
            </a:r>
            <a:r>
              <a:rPr lang="en-US" altLang="ko-KR" b="1" dirty="0" err="1"/>
              <a:t>OvO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39F16-7B46-44DF-A3CD-7696067D22B8}"/>
              </a:ext>
            </a:extLst>
          </p:cNvPr>
          <p:cNvSpPr txBox="1"/>
          <p:nvPr/>
        </p:nvSpPr>
        <p:spPr>
          <a:xfrm>
            <a:off x="615886" y="1321501"/>
            <a:ext cx="5046574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N</a:t>
            </a:r>
            <a:r>
              <a:rPr lang="ko-KR" altLang="en-US" dirty="0"/>
              <a:t>개의 클래스를 둘 씩 분해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따라서 </a:t>
            </a:r>
            <a:r>
              <a:rPr lang="en-US" altLang="ko-KR" dirty="0"/>
              <a:t>N(N-1)/2</a:t>
            </a:r>
            <a:r>
              <a:rPr lang="ko-KR" altLang="en-US" dirty="0"/>
              <a:t>개의 이진 분류 문제가 생성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동시에 모든 분류기에서 테스트가 진행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총 </a:t>
            </a:r>
            <a:r>
              <a:rPr lang="en-US" altLang="ko-KR" dirty="0"/>
              <a:t>N(N-1)/2</a:t>
            </a:r>
            <a:r>
              <a:rPr lang="ko-KR" altLang="en-US" dirty="0"/>
              <a:t>개의 분류결과를 얻을 수 있음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9804F7-AE60-4E58-A6D8-87868A88E180}"/>
              </a:ext>
            </a:extLst>
          </p:cNvPr>
          <p:cNvSpPr txBox="1"/>
          <p:nvPr/>
        </p:nvSpPr>
        <p:spPr>
          <a:xfrm>
            <a:off x="615886" y="3557161"/>
            <a:ext cx="231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| </a:t>
            </a:r>
            <a:r>
              <a:rPr lang="ko-KR" altLang="en-US" b="1" dirty="0"/>
              <a:t>일대다</a:t>
            </a:r>
            <a:r>
              <a:rPr lang="en-US" altLang="ko-KR" b="1" dirty="0"/>
              <a:t>(</a:t>
            </a:r>
            <a:r>
              <a:rPr lang="en-US" altLang="ko-KR" b="1" dirty="0" err="1"/>
              <a:t>OvR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B8ECF-0077-4DCF-8BEA-24F6BAB8CC1D}"/>
              </a:ext>
            </a:extLst>
          </p:cNvPr>
          <p:cNvSpPr txBox="1"/>
          <p:nvPr/>
        </p:nvSpPr>
        <p:spPr>
          <a:xfrm>
            <a:off x="615886" y="4096067"/>
            <a:ext cx="11594841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하나만 양성</a:t>
            </a:r>
            <a:r>
              <a:rPr lang="en-US" altLang="ko-KR" dirty="0"/>
              <a:t>,</a:t>
            </a:r>
            <a:r>
              <a:rPr lang="ko-KR" altLang="en-US" dirty="0"/>
              <a:t> 나머진 음성으로 분해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양성으로 분류한 분류기 클래스를 따라 최종 분류 결과 결정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만약 양성으로 분류한 분류기가 여러 개일 경우</a:t>
            </a:r>
            <a:r>
              <a:rPr lang="en-US" altLang="ko-KR" dirty="0"/>
              <a:t>, </a:t>
            </a:r>
            <a:r>
              <a:rPr lang="ko-KR" altLang="en-US" dirty="0"/>
              <a:t>신뢰도가 가장 큰 클래스의 레이블을 분류 결과값으로 결정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DD9671-F267-45DA-8D52-1319773B28BB}"/>
              </a:ext>
            </a:extLst>
          </p:cNvPr>
          <p:cNvSpPr txBox="1"/>
          <p:nvPr/>
        </p:nvSpPr>
        <p:spPr>
          <a:xfrm>
            <a:off x="615886" y="5721776"/>
            <a:ext cx="11268333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일반적으로 </a:t>
            </a:r>
            <a:r>
              <a:rPr lang="en-US" altLang="ko-KR" sz="1600" b="1" dirty="0" err="1"/>
              <a:t>OvO</a:t>
            </a:r>
            <a:r>
              <a:rPr lang="ko-KR" altLang="en-US" sz="1600" b="1" dirty="0"/>
              <a:t>의 메모리 사용량과 훈련시간이 </a:t>
            </a:r>
            <a:r>
              <a:rPr lang="en-US" altLang="ko-KR" sz="1600" b="1" dirty="0" err="1"/>
              <a:t>OvR</a:t>
            </a:r>
            <a:r>
              <a:rPr lang="ko-KR" altLang="en-US" sz="1600" b="1" dirty="0"/>
              <a:t>에 비해 크지만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클래스가 많은 경우엔 </a:t>
            </a:r>
            <a:r>
              <a:rPr lang="en-US" altLang="ko-KR" sz="1600" b="1" dirty="0" err="1"/>
              <a:t>OvO</a:t>
            </a:r>
            <a:r>
              <a:rPr lang="ko-KR" altLang="en-US" sz="1600" b="1" dirty="0"/>
              <a:t>훈련시간이 더 짧음</a:t>
            </a:r>
          </a:p>
        </p:txBody>
      </p:sp>
    </p:spTree>
    <p:extLst>
      <p:ext uri="{BB962C8B-B14F-4D97-AF65-F5344CB8AC3E}">
        <p14:creationId xmlns:p14="http://schemas.microsoft.com/office/powerpoint/2010/main" val="585893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8FD99E-6B51-4463-A1DB-430BD1E08713}"/>
              </a:ext>
            </a:extLst>
          </p:cNvPr>
          <p:cNvSpPr txBox="1"/>
          <p:nvPr/>
        </p:nvSpPr>
        <p:spPr>
          <a:xfrm>
            <a:off x="615886" y="764078"/>
            <a:ext cx="231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| </a:t>
            </a:r>
            <a:r>
              <a:rPr lang="ko-KR" altLang="en-US" b="1" dirty="0"/>
              <a:t>다대다</a:t>
            </a:r>
            <a:r>
              <a:rPr lang="en-US" altLang="ko-KR" b="1" dirty="0"/>
              <a:t>(</a:t>
            </a:r>
            <a:r>
              <a:rPr lang="en-US" altLang="ko-KR" b="1" dirty="0" err="1"/>
              <a:t>MvM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EC1DD8-FE11-4F2E-8B0A-51C9DD664DEE}"/>
              </a:ext>
            </a:extLst>
          </p:cNvPr>
          <p:cNvSpPr txBox="1"/>
          <p:nvPr/>
        </p:nvSpPr>
        <p:spPr>
          <a:xfrm>
            <a:off x="1076325" y="1278807"/>
            <a:ext cx="609600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몇 개는 양성</a:t>
            </a:r>
            <a:r>
              <a:rPr lang="en-US" altLang="ko-KR" dirty="0"/>
              <a:t>, </a:t>
            </a:r>
            <a:r>
              <a:rPr lang="ko-KR" altLang="en-US" dirty="0"/>
              <a:t>나머지는 음성으로 분해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오류수정 출력 코드</a:t>
            </a:r>
            <a:r>
              <a:rPr lang="en-US" altLang="ko-KR" dirty="0"/>
              <a:t>(ECOC)</a:t>
            </a:r>
            <a:r>
              <a:rPr lang="ko-KR" altLang="en-US" dirty="0"/>
              <a:t>를 주로 사용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0BFAD-8CEE-41D0-AAE6-2DD01AD6FB6C}"/>
              </a:ext>
            </a:extLst>
          </p:cNvPr>
          <p:cNvSpPr txBox="1"/>
          <p:nvPr/>
        </p:nvSpPr>
        <p:spPr>
          <a:xfrm>
            <a:off x="615885" y="2554778"/>
            <a:ext cx="3260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| </a:t>
            </a:r>
            <a:r>
              <a:rPr lang="ko-KR" altLang="en-US" b="1" dirty="0"/>
              <a:t>오류수정출력코드</a:t>
            </a:r>
            <a:r>
              <a:rPr lang="en-US" altLang="ko-KR" b="1" dirty="0"/>
              <a:t> ECOC 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092B2-0385-40A7-9455-627943747DCC}"/>
              </a:ext>
            </a:extLst>
          </p:cNvPr>
          <p:cNvSpPr txBox="1"/>
          <p:nvPr/>
        </p:nvSpPr>
        <p:spPr>
          <a:xfrm>
            <a:off x="790575" y="3055791"/>
            <a:ext cx="11277600" cy="2324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코딩</a:t>
            </a:r>
            <a:r>
              <a:rPr lang="en-US" altLang="ko-KR" dirty="0"/>
              <a:t>, </a:t>
            </a:r>
            <a:r>
              <a:rPr lang="ko-KR" altLang="en-US" dirty="0"/>
              <a:t>코드 해독 두단계로 진행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코딩 </a:t>
            </a:r>
            <a:r>
              <a:rPr lang="en-US" altLang="ko-KR" dirty="0"/>
              <a:t>: N</a:t>
            </a:r>
            <a:r>
              <a:rPr lang="ko-KR" altLang="en-US" dirty="0"/>
              <a:t>개의 클래스를 </a:t>
            </a:r>
            <a:r>
              <a:rPr lang="en-US" altLang="ko-KR" dirty="0"/>
              <a:t>M</a:t>
            </a:r>
            <a:r>
              <a:rPr lang="ko-KR" altLang="en-US" dirty="0"/>
              <a:t>개로 나눔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 </a:t>
            </a:r>
            <a:r>
              <a:rPr lang="ko-KR" altLang="en-US" dirty="0"/>
              <a:t>총 </a:t>
            </a:r>
            <a:r>
              <a:rPr lang="en-US" altLang="ko-KR" dirty="0"/>
              <a:t>M</a:t>
            </a:r>
            <a:r>
              <a:rPr lang="ko-KR" altLang="en-US" dirty="0"/>
              <a:t>개의 훈련세트가 만들어지고</a:t>
            </a:r>
            <a:r>
              <a:rPr lang="en-US" altLang="ko-KR" dirty="0"/>
              <a:t>, M</a:t>
            </a:r>
            <a:r>
              <a:rPr lang="ko-KR" altLang="en-US" dirty="0"/>
              <a:t>개의 분류기를 훈련시킬 수 있다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dirty="0"/>
              <a:t>2) </a:t>
            </a:r>
            <a:r>
              <a:rPr lang="ko-KR" altLang="en-US" dirty="0"/>
              <a:t>코드 해독 </a:t>
            </a:r>
            <a:r>
              <a:rPr lang="en-US" altLang="ko-KR" dirty="0"/>
              <a:t>: M</a:t>
            </a:r>
            <a:r>
              <a:rPr lang="ko-KR" altLang="en-US" dirty="0"/>
              <a:t>개의 분류기에서 각각 예측을 진행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	 </a:t>
            </a:r>
            <a:r>
              <a:rPr lang="ko-KR" altLang="en-US" dirty="0"/>
              <a:t>해당 예측 레이블들이 하나의 코드가 되고</a:t>
            </a:r>
            <a:r>
              <a:rPr lang="en-US" altLang="ko-KR" dirty="0"/>
              <a:t>, </a:t>
            </a:r>
            <a:r>
              <a:rPr lang="ko-KR" altLang="en-US" dirty="0"/>
              <a:t>거리가 가장 짧은 클래스를 최종 결과값으로 예측</a:t>
            </a:r>
            <a:r>
              <a:rPr lang="en-US" altLang="ko-KR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059A24-A667-4477-A35B-BAE52DF3EF1B}"/>
              </a:ext>
            </a:extLst>
          </p:cNvPr>
          <p:cNvSpPr txBox="1"/>
          <p:nvPr/>
        </p:nvSpPr>
        <p:spPr>
          <a:xfrm>
            <a:off x="790575" y="5509706"/>
            <a:ext cx="1088707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클래스 분류는 코딩 매트릭스를 통해 진행</a:t>
            </a:r>
            <a:r>
              <a:rPr lang="en-US" altLang="ko-KR" dirty="0"/>
              <a:t>. </a:t>
            </a:r>
            <a:r>
              <a:rPr lang="ko-KR" altLang="en-US" dirty="0"/>
              <a:t>이원코드와 삼원 코드가 보편적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6823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A68265A-C89F-462F-8A53-4B348D83735F}"/>
              </a:ext>
            </a:extLst>
          </p:cNvPr>
          <p:cNvGrpSpPr/>
          <p:nvPr/>
        </p:nvGrpSpPr>
        <p:grpSpPr>
          <a:xfrm>
            <a:off x="921638" y="1230073"/>
            <a:ext cx="9139599" cy="4060810"/>
            <a:chOff x="1639006" y="1188813"/>
            <a:chExt cx="7807511" cy="347847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96936C8-11BA-46FA-99BD-D55268161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26" t="31528" r="6317" b="30417"/>
            <a:stretch/>
          </p:blipFill>
          <p:spPr>
            <a:xfrm rot="167998">
              <a:off x="1639006" y="1188813"/>
              <a:ext cx="7807511" cy="347847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86ED1A0-7B56-45C1-890E-8C5ACAE9510D}"/>
                </a:ext>
              </a:extLst>
            </p:cNvPr>
            <p:cNvSpPr/>
            <p:nvPr/>
          </p:nvSpPr>
          <p:spPr>
            <a:xfrm>
              <a:off x="4752975" y="2447063"/>
              <a:ext cx="342900" cy="249371"/>
            </a:xfrm>
            <a:prstGeom prst="rect">
              <a:avLst/>
            </a:prstGeom>
            <a:solidFill>
              <a:srgbClr val="FFFF00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A4F9851-33F9-4372-B095-BCF33C27113D}"/>
                </a:ext>
              </a:extLst>
            </p:cNvPr>
            <p:cNvSpPr/>
            <p:nvPr/>
          </p:nvSpPr>
          <p:spPr>
            <a:xfrm>
              <a:off x="8724900" y="2322378"/>
              <a:ext cx="342900" cy="249371"/>
            </a:xfrm>
            <a:prstGeom prst="rect">
              <a:avLst/>
            </a:prstGeom>
            <a:solidFill>
              <a:srgbClr val="FFFF00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07049F3-B02C-4CD9-BE65-4FFE20E83A5B}"/>
              </a:ext>
            </a:extLst>
          </p:cNvPr>
          <p:cNvSpPr txBox="1"/>
          <p:nvPr/>
        </p:nvSpPr>
        <p:spPr>
          <a:xfrm>
            <a:off x="4767603" y="2730940"/>
            <a:ext cx="11832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accent2"/>
                </a:solidFill>
              </a:rPr>
              <a:t>예측 결과 </a:t>
            </a:r>
            <a:r>
              <a:rPr lang="en-US" altLang="ko-KR" sz="1200" b="1" dirty="0">
                <a:solidFill>
                  <a:schemeClr val="accent2"/>
                </a:solidFill>
              </a:rPr>
              <a:t>C3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5A4CBD-E5D0-49F4-AAF0-8A2B957FE3F8}"/>
              </a:ext>
            </a:extLst>
          </p:cNvPr>
          <p:cNvSpPr txBox="1"/>
          <p:nvPr/>
        </p:nvSpPr>
        <p:spPr>
          <a:xfrm>
            <a:off x="1147401" y="5543661"/>
            <a:ext cx="1088707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유클리드 거리가 가장 짧은 코드에 대응하는 클래스를 예측 결과값으로 기대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B210BB-4D5E-4A08-A413-71CE06FC49C6}"/>
              </a:ext>
            </a:extLst>
          </p:cNvPr>
          <p:cNvSpPr txBox="1"/>
          <p:nvPr/>
        </p:nvSpPr>
        <p:spPr>
          <a:xfrm>
            <a:off x="9481629" y="2592440"/>
            <a:ext cx="11832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accent2"/>
                </a:solidFill>
              </a:rPr>
              <a:t>예측 결과 </a:t>
            </a:r>
            <a:r>
              <a:rPr lang="en-US" altLang="ko-KR" sz="1200" b="1" dirty="0">
                <a:solidFill>
                  <a:schemeClr val="accent2"/>
                </a:solidFill>
              </a:rPr>
              <a:t>C2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F6289-5A97-426D-AF62-5C1C2C6AA0AB}"/>
              </a:ext>
            </a:extLst>
          </p:cNvPr>
          <p:cNvSpPr txBox="1"/>
          <p:nvPr/>
        </p:nvSpPr>
        <p:spPr>
          <a:xfrm>
            <a:off x="921638" y="775781"/>
            <a:ext cx="1088707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클래스 분류는 코딩 매트릭스를 통해 진행</a:t>
            </a:r>
            <a:r>
              <a:rPr lang="en-US" altLang="ko-KR" dirty="0"/>
              <a:t>. </a:t>
            </a:r>
            <a:r>
              <a:rPr lang="ko-KR" altLang="en-US" dirty="0"/>
              <a:t>이원코드와 삼원 코드가 보편적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7143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DD95058-8C2C-40AF-8C95-81C90A3C5E11}"/>
              </a:ext>
            </a:extLst>
          </p:cNvPr>
          <p:cNvSpPr txBox="1"/>
          <p:nvPr/>
        </p:nvSpPr>
        <p:spPr>
          <a:xfrm>
            <a:off x="1209675" y="2058681"/>
            <a:ext cx="6962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*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이산속성이 이고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속성값에 순서가 있으면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-&gt;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연속값으로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변환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C4ECBB-9745-40BB-9500-88867A6DE57C}"/>
              </a:ext>
            </a:extLst>
          </p:cNvPr>
          <p:cNvSpPr txBox="1"/>
          <p:nvPr/>
        </p:nvSpPr>
        <p:spPr>
          <a:xfrm>
            <a:off x="1209675" y="3487608"/>
            <a:ext cx="9210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*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이산 속성이고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속성값에 순서가 없으면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-&gt; 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개의 속성값을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차원의 벡터로 변환</a:t>
            </a:r>
            <a:endParaRPr lang="ko-KR" altLang="en-US" dirty="0"/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5B2343-6520-4DC8-B9E5-3408A2D0AF46}"/>
              </a:ext>
            </a:extLst>
          </p:cNvPr>
          <p:cNvSpPr txBox="1"/>
          <p:nvPr/>
        </p:nvSpPr>
        <p:spPr>
          <a:xfrm>
            <a:off x="2238375" y="41676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ex) {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호박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오이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}= {(1,0,0), (0,1,0), (0,0,1)}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0024F-2FEC-4B80-92F6-FA03277F3A7E}"/>
              </a:ext>
            </a:extLst>
          </p:cNvPr>
          <p:cNvSpPr txBox="1"/>
          <p:nvPr/>
        </p:nvSpPr>
        <p:spPr>
          <a:xfrm>
            <a:off x="2238375" y="27259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ex) {'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높음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', 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중간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', 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낮음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'} -&gt; {1.0, 0.5, 0.0}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04A89F-EDCC-4234-85C4-9343982AB41F}"/>
              </a:ext>
            </a:extLst>
          </p:cNvPr>
          <p:cNvSpPr txBox="1"/>
          <p:nvPr/>
        </p:nvSpPr>
        <p:spPr>
          <a:xfrm>
            <a:off x="812307" y="9420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| </a:t>
            </a:r>
            <a:r>
              <a:rPr lang="ko-KR" altLang="en-US" b="1" dirty="0"/>
              <a:t>입력 속성값 변환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861536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B6F267-F3A3-471A-B1C6-959EF4673BCB}"/>
              </a:ext>
            </a:extLst>
          </p:cNvPr>
          <p:cNvSpPr txBox="1"/>
          <p:nvPr/>
        </p:nvSpPr>
        <p:spPr>
          <a:xfrm>
            <a:off x="581024" y="322763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3.2 </a:t>
            </a:r>
            <a:r>
              <a:rPr lang="ko-KR" altLang="en-US" sz="2400" dirty="0"/>
              <a:t>선형 회귀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62F62-70C4-4259-9BC5-133A1EAF88AE}"/>
              </a:ext>
            </a:extLst>
          </p:cNvPr>
          <p:cNvSpPr txBox="1"/>
          <p:nvPr/>
        </p:nvSpPr>
        <p:spPr>
          <a:xfrm>
            <a:off x="802782" y="978560"/>
            <a:ext cx="9086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선형 모델을 사용하여 실제 데이터를 예측하는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98B01-6624-46D7-9A24-49F093D861D4}"/>
              </a:ext>
            </a:extLst>
          </p:cNvPr>
          <p:cNvSpPr txBox="1"/>
          <p:nvPr/>
        </p:nvSpPr>
        <p:spPr>
          <a:xfrm>
            <a:off x="802782" y="16730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﻿</a:t>
            </a:r>
            <a:r>
              <a:rPr lang="en-US" altLang="ko-KR" b="1" dirty="0"/>
              <a:t>1. </a:t>
            </a:r>
            <a:r>
              <a:rPr lang="ko-KR" altLang="en-US" b="1" dirty="0"/>
              <a:t>단순 선형 회귀 </a:t>
            </a:r>
            <a:endParaRPr lang="en-US" altLang="ko-KR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C93B03-C90E-44A4-8A29-DC664DA6F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874" b="14873"/>
          <a:stretch/>
        </p:blipFill>
        <p:spPr>
          <a:xfrm>
            <a:off x="1276350" y="3101265"/>
            <a:ext cx="4819650" cy="8675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6A1763-99C3-4A6A-8873-22C4F1376B4B}"/>
              </a:ext>
            </a:extLst>
          </p:cNvPr>
          <p:cNvSpPr txBox="1"/>
          <p:nvPr/>
        </p:nvSpPr>
        <p:spPr>
          <a:xfrm>
            <a:off x="802782" y="26081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선형 회귀는 다음과 같은 함수를 학습한다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C97134D0-87B4-4ABB-A759-DDB8CD91A1DD}"/>
              </a:ext>
            </a:extLst>
          </p:cNvPr>
          <p:cNvSpPr/>
          <p:nvPr/>
        </p:nvSpPr>
        <p:spPr>
          <a:xfrm rot="16200000">
            <a:off x="2131887" y="3090848"/>
            <a:ext cx="172336" cy="169799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중괄호 21">
            <a:extLst>
              <a:ext uri="{FF2B5EF4-FFF2-40B4-BE49-F238E27FC236}">
                <a16:creationId xmlns:a16="http://schemas.microsoft.com/office/drawing/2014/main" id="{A404ABEE-0912-45BD-A044-1DE104FA6A30}"/>
              </a:ext>
            </a:extLst>
          </p:cNvPr>
          <p:cNvSpPr/>
          <p:nvPr/>
        </p:nvSpPr>
        <p:spPr>
          <a:xfrm rot="16200000">
            <a:off x="4313464" y="3328973"/>
            <a:ext cx="172337" cy="122173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749FBF-3C7E-4916-8142-9B0968B79E2B}"/>
              </a:ext>
            </a:extLst>
          </p:cNvPr>
          <p:cNvSpPr txBox="1"/>
          <p:nvPr/>
        </p:nvSpPr>
        <p:spPr>
          <a:xfrm>
            <a:off x="1369060" y="4302643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선형모델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을 통해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7607D4-CF9D-431F-9088-6774194287D6}"/>
              </a:ext>
            </a:extLst>
          </p:cNvPr>
          <p:cNvSpPr txBox="1"/>
          <p:nvPr/>
        </p:nvSpPr>
        <p:spPr>
          <a:xfrm>
            <a:off x="3318976" y="4302643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실제값과</a:t>
            </a:r>
            <a:r>
              <a:rPr lang="ko-KR" altLang="en-US" dirty="0"/>
              <a:t> 유사한 </a:t>
            </a:r>
            <a:r>
              <a:rPr lang="ko-KR" altLang="en-US" dirty="0" err="1"/>
              <a:t>예측값을</a:t>
            </a:r>
            <a:r>
              <a:rPr lang="ko-KR" altLang="en-US" dirty="0"/>
              <a:t> 얻는다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5DCFDA-0E12-4AF0-B75C-035033B28742}"/>
              </a:ext>
            </a:extLst>
          </p:cNvPr>
          <p:cNvSpPr txBox="1"/>
          <p:nvPr/>
        </p:nvSpPr>
        <p:spPr>
          <a:xfrm>
            <a:off x="1121587" y="5664201"/>
            <a:ext cx="715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-&gt; 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평균제곱오차를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최소로 만드는 </a:t>
            </a:r>
            <a:r>
              <a:rPr lang="en-US" altLang="ko-KR" b="1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ω</a:t>
            </a:r>
            <a:r>
              <a:rPr lang="en-US" altLang="ko-KR" b="1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,b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정해야함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AE3F09C-C708-4181-A5EF-235027FC6A1C}"/>
                  </a:ext>
                </a:extLst>
              </p:cNvPr>
              <p:cNvSpPr txBox="1"/>
              <p:nvPr/>
            </p:nvSpPr>
            <p:spPr>
              <a:xfrm>
                <a:off x="826594" y="5128549"/>
                <a:ext cx="97461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﻿이때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, </a:t>
                </a:r>
                <a:r>
                  <a:rPr lang="ko-KR" altLang="en-US" b="0" i="0" dirty="0" err="1">
                    <a:solidFill>
                      <a:srgbClr val="000000"/>
                    </a:solidFill>
                    <a:effectLst/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추측값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)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와 </a:t>
                </a:r>
                <a:r>
                  <a:rPr lang="ko-KR" altLang="en-US" b="0" i="0" dirty="0" err="1">
                    <a:solidFill>
                      <a:srgbClr val="000000"/>
                    </a:solidFill>
                    <a:effectLst/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실제값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y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의 차이는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parameter </a:t>
                </a:r>
                <a:r>
                  <a:rPr lang="en-US" altLang="ko-KR" b="0" i="0" dirty="0" err="1">
                    <a:solidFill>
                      <a:srgbClr val="000000"/>
                    </a:solidFill>
                    <a:effectLst/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ω,b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에 따라 달라짐</a:t>
                </a:r>
                <a:endParaRPr lang="en-US" altLang="ko-KR" b="0" i="0" dirty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AE3F09C-C708-4181-A5EF-235027FC6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94" y="5128549"/>
                <a:ext cx="9746156" cy="369332"/>
              </a:xfrm>
              <a:prstGeom prst="rect">
                <a:avLst/>
              </a:prstGeom>
              <a:blipFill>
                <a:blip r:embed="rId3"/>
                <a:stretch>
                  <a:fillRect l="-563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8F23BB5-6B49-4FA8-83DF-F1060183E3DF}"/>
              </a:ext>
            </a:extLst>
          </p:cNvPr>
          <p:cNvSpPr txBox="1"/>
          <p:nvPr/>
        </p:nvSpPr>
        <p:spPr>
          <a:xfrm>
            <a:off x="802782" y="21890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속성이 하나일 때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D639582-A501-4B71-86B9-FB1C7F216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500" y="1149258"/>
            <a:ext cx="4312255" cy="291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3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75CE5D-8BB6-4E9A-9335-33EE41FD344C}"/>
              </a:ext>
            </a:extLst>
          </p:cNvPr>
          <p:cNvSpPr txBox="1"/>
          <p:nvPr/>
        </p:nvSpPr>
        <p:spPr>
          <a:xfrm>
            <a:off x="628650" y="1227654"/>
            <a:ext cx="79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실제값과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추측값을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뺀 값의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제곱합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141E3E-1690-47B5-9E15-495EB7C02814}"/>
              </a:ext>
            </a:extLst>
          </p:cNvPr>
          <p:cNvSpPr txBox="1"/>
          <p:nvPr/>
        </p:nvSpPr>
        <p:spPr>
          <a:xfrm>
            <a:off x="545399" y="540946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| </a:t>
            </a:r>
            <a:r>
              <a:rPr lang="ko-KR" altLang="en-US" b="1" dirty="0" err="1"/>
              <a:t>평균제곱오차란</a:t>
            </a:r>
            <a:r>
              <a:rPr lang="en-US" altLang="ko-KR" b="1" dirty="0"/>
              <a:t>(MSE) ?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75D54E-1881-4B6E-BC4B-C9A6C948E6D6}"/>
              </a:ext>
            </a:extLst>
          </p:cNvPr>
          <p:cNvSpPr txBox="1"/>
          <p:nvPr/>
        </p:nvSpPr>
        <p:spPr>
          <a:xfrm>
            <a:off x="628650" y="1716107"/>
            <a:ext cx="79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모델 성능측정 방법 중 하나</a:t>
            </a:r>
            <a:endParaRPr lang="ko-KR" altLang="en-US" dirty="0"/>
          </a:p>
        </p:txBody>
      </p:sp>
      <p:pic>
        <p:nvPicPr>
          <p:cNvPr id="4102" name="Picture 6" descr="최선의 모델을 찾아서 (부제: bias와 variance 문제 이해하기) | by Nuree Chung | Almighty Data  Science Bootcamp | Medium">
            <a:extLst>
              <a:ext uri="{FF2B5EF4-FFF2-40B4-BE49-F238E27FC236}">
                <a16:creationId xmlns:a16="http://schemas.microsoft.com/office/drawing/2014/main" id="{2595544B-BB04-4A55-BD09-286423386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81" y="2391281"/>
            <a:ext cx="3783894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5CEA7C-9DF8-4A15-A8D0-EF6F8E111B2D}"/>
              </a:ext>
            </a:extLst>
          </p:cNvPr>
          <p:cNvSpPr txBox="1"/>
          <p:nvPr/>
        </p:nvSpPr>
        <p:spPr>
          <a:xfrm>
            <a:off x="895350" y="4696362"/>
            <a:ext cx="8429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﻿이때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'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최소제곱해법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이용하고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과정을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최소제곱파라미터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예측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이라고 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CEC0EA-4BD1-41BA-8F00-B672A1CEDAD7}"/>
              </a:ext>
            </a:extLst>
          </p:cNvPr>
          <p:cNvSpPr txBox="1"/>
          <p:nvPr/>
        </p:nvSpPr>
        <p:spPr>
          <a:xfrm>
            <a:off x="895350" y="3908943"/>
            <a:ext cx="7006819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“ 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평균제곱오차를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최소로 만드는 </a:t>
            </a:r>
            <a:r>
              <a:rPr lang="en-US" altLang="ko-KR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ω</a:t>
            </a:r>
            <a:r>
              <a:rPr lang="en-US" altLang="ko-KR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,b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정해야함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”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0578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F7E1C6-617E-4D03-B91D-D77D9E34BDAA}"/>
              </a:ext>
            </a:extLst>
          </p:cNvPr>
          <p:cNvSpPr txBox="1"/>
          <p:nvPr/>
        </p:nvSpPr>
        <p:spPr>
          <a:xfrm>
            <a:off x="545399" y="540946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| </a:t>
            </a:r>
            <a:r>
              <a:rPr lang="ko-KR" altLang="en-US" b="1" dirty="0" err="1"/>
              <a:t>최소제곱법</a:t>
            </a:r>
            <a:endParaRPr lang="ko-KR" altLang="en-US" b="1" dirty="0"/>
          </a:p>
        </p:txBody>
      </p:sp>
      <p:pic>
        <p:nvPicPr>
          <p:cNvPr id="6" name="Picture 6" descr="최선의 모델을 찾아서 (부제: bias와 variance 문제 이해하기) | by Nuree Chung | Almighty Data  Science Bootcamp | Medium">
            <a:extLst>
              <a:ext uri="{FF2B5EF4-FFF2-40B4-BE49-F238E27FC236}">
                <a16:creationId xmlns:a16="http://schemas.microsoft.com/office/drawing/2014/main" id="{161CBB9B-43A0-499F-8BB7-1B368D7AC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5"/>
          <a:stretch/>
        </p:blipFill>
        <p:spPr bwMode="auto">
          <a:xfrm>
            <a:off x="7900788" y="1968613"/>
            <a:ext cx="2818054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EE434C-CA98-4455-B2B3-168A36252A4B}"/>
              </a:ext>
            </a:extLst>
          </p:cNvPr>
          <p:cNvSpPr txBox="1"/>
          <p:nvPr/>
        </p:nvSpPr>
        <p:spPr>
          <a:xfrm>
            <a:off x="610280" y="1159258"/>
            <a:ext cx="79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﻿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샘플과의 유클리드 거리 합이 가장 작은 하나의 직선을 찾는 방법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2234750-B414-49EF-9CC2-62E7A795248D}"/>
              </a:ext>
            </a:extLst>
          </p:cNvPr>
          <p:cNvGrpSpPr/>
          <p:nvPr/>
        </p:nvGrpSpPr>
        <p:grpSpPr>
          <a:xfrm>
            <a:off x="610280" y="1845966"/>
            <a:ext cx="5467350" cy="3495838"/>
            <a:chOff x="628650" y="1914362"/>
            <a:chExt cx="4211774" cy="2695455"/>
          </a:xfrm>
        </p:grpSpPr>
        <p:pic>
          <p:nvPicPr>
            <p:cNvPr id="6146" name="Picture 2" descr="최소자승법 이해와 다양한 활용예 (Least Square Method)">
              <a:extLst>
                <a:ext uri="{FF2B5EF4-FFF2-40B4-BE49-F238E27FC236}">
                  <a16:creationId xmlns:a16="http://schemas.microsoft.com/office/drawing/2014/main" id="{EA56FEA7-A9BB-4F1F-8DEA-4FE8AEE86E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441"/>
            <a:stretch/>
          </p:blipFill>
          <p:spPr bwMode="auto">
            <a:xfrm>
              <a:off x="628650" y="1914362"/>
              <a:ext cx="4211774" cy="2695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47FC115-139C-4554-AAD1-36110800D51F}"/>
                </a:ext>
              </a:extLst>
            </p:cNvPr>
            <p:cNvSpPr/>
            <p:nvPr/>
          </p:nvSpPr>
          <p:spPr>
            <a:xfrm>
              <a:off x="1981200" y="4219858"/>
              <a:ext cx="1905000" cy="257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995ABD6-CA1B-4DEB-921B-82F1CB348C2F}"/>
                </a:ext>
              </a:extLst>
            </p:cNvPr>
            <p:cNvSpPr/>
            <p:nvPr/>
          </p:nvSpPr>
          <p:spPr>
            <a:xfrm rot="5400000">
              <a:off x="212806" y="3022684"/>
              <a:ext cx="1363364" cy="192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D5C082-A730-4305-B6CF-4DE021E3A263}"/>
              </a:ext>
            </a:extLst>
          </p:cNvPr>
          <p:cNvCxnSpPr>
            <a:cxnSpLocks/>
          </p:cNvCxnSpPr>
          <p:nvPr/>
        </p:nvCxnSpPr>
        <p:spPr>
          <a:xfrm flipV="1">
            <a:off x="1469007" y="2831337"/>
            <a:ext cx="3872071" cy="17771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884205C-1648-4EF7-8513-CA0B012536FE}"/>
              </a:ext>
            </a:extLst>
          </p:cNvPr>
          <p:cNvCxnSpPr>
            <a:cxnSpLocks/>
          </p:cNvCxnSpPr>
          <p:nvPr/>
        </p:nvCxnSpPr>
        <p:spPr>
          <a:xfrm>
            <a:off x="1993102" y="3906160"/>
            <a:ext cx="173735" cy="347791"/>
          </a:xfrm>
          <a:prstGeom prst="line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63A8F0E-A768-45E6-99C7-980DDF774DC7}"/>
              </a:ext>
            </a:extLst>
          </p:cNvPr>
          <p:cNvCxnSpPr>
            <a:cxnSpLocks/>
          </p:cNvCxnSpPr>
          <p:nvPr/>
        </p:nvCxnSpPr>
        <p:spPr>
          <a:xfrm>
            <a:off x="4046512" y="3403385"/>
            <a:ext cx="164218" cy="334737"/>
          </a:xfrm>
          <a:prstGeom prst="line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73071580-20E9-4C86-85A6-5C40EF8454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723"/>
          <a:stretch/>
        </p:blipFill>
        <p:spPr>
          <a:xfrm>
            <a:off x="7806666" y="4236106"/>
            <a:ext cx="3274950" cy="106680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C8740A12-82ED-4191-B9EC-5C29E6A01983}"/>
              </a:ext>
            </a:extLst>
          </p:cNvPr>
          <p:cNvGrpSpPr/>
          <p:nvPr/>
        </p:nvGrpSpPr>
        <p:grpSpPr>
          <a:xfrm>
            <a:off x="7912252" y="3101446"/>
            <a:ext cx="2975572" cy="1066800"/>
            <a:chOff x="8044854" y="3131144"/>
            <a:chExt cx="2975572" cy="10668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6E8C3A9-FC23-46E6-837E-DB785CD1C0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5494"/>
            <a:stretch/>
          </p:blipFill>
          <p:spPr>
            <a:xfrm>
              <a:off x="8383644" y="3131144"/>
              <a:ext cx="2636782" cy="1066800"/>
            </a:xfrm>
            <a:prstGeom prst="rect">
              <a:avLst/>
            </a:prstGeom>
          </p:spPr>
        </p:pic>
        <p:pic>
          <p:nvPicPr>
            <p:cNvPr id="32" name="Picture 6" descr="최선의 모델을 찾아서 (부제: bias와 variance 문제 이해하기) | by Nuree Chung | Almighty Data  Science Bootcamp | Medium">
              <a:extLst>
                <a:ext uri="{FF2B5EF4-FFF2-40B4-BE49-F238E27FC236}">
                  <a16:creationId xmlns:a16="http://schemas.microsoft.com/office/drawing/2014/main" id="{20B26524-0BCF-42A6-82F8-FDEE4B2365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3" r="67779"/>
            <a:stretch/>
          </p:blipFill>
          <p:spPr bwMode="auto">
            <a:xfrm>
              <a:off x="8044854" y="3219368"/>
              <a:ext cx="301508" cy="885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F8C599A-8B0D-4934-9725-C09D1929466C}"/>
              </a:ext>
            </a:extLst>
          </p:cNvPr>
          <p:cNvSpPr txBox="1"/>
          <p:nvPr/>
        </p:nvSpPr>
        <p:spPr>
          <a:xfrm>
            <a:off x="1085850" y="5982796"/>
            <a:ext cx="7486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﻿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최소제곱해법을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이용하여 파라미터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여기선 </a:t>
            </a:r>
            <a:r>
              <a:rPr lang="en-US" altLang="ko-KR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ω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,b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예측하는 과정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F60E0A-9D64-4CA4-8952-359FA4D91345}"/>
              </a:ext>
            </a:extLst>
          </p:cNvPr>
          <p:cNvSpPr txBox="1"/>
          <p:nvPr/>
        </p:nvSpPr>
        <p:spPr>
          <a:xfrm>
            <a:off x="610280" y="5303871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| </a:t>
            </a:r>
            <a:r>
              <a:rPr lang="ko-KR" altLang="en-US" b="1" dirty="0" err="1"/>
              <a:t>최소제곱</a:t>
            </a:r>
            <a:r>
              <a:rPr lang="ko-KR" altLang="en-US" b="1" dirty="0"/>
              <a:t> 파라미터 예측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AD6B96-0021-4713-BB1F-D1BEF07A78F2}"/>
                  </a:ext>
                </a:extLst>
              </p:cNvPr>
              <p:cNvSpPr txBox="1"/>
              <p:nvPr/>
            </p:nvSpPr>
            <p:spPr>
              <a:xfrm>
                <a:off x="6904183" y="3466036"/>
                <a:ext cx="7512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AD6B96-0021-4713-BB1F-D1BEF07A7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83" y="3466036"/>
                <a:ext cx="751231" cy="276999"/>
              </a:xfrm>
              <a:prstGeom prst="rect">
                <a:avLst/>
              </a:prstGeom>
              <a:blipFill>
                <a:blip r:embed="rId5"/>
                <a:stretch>
                  <a:fillRect l="-14634" t="-28889" r="-17073" b="-5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직사각형 37">
            <a:extLst>
              <a:ext uri="{FF2B5EF4-FFF2-40B4-BE49-F238E27FC236}">
                <a16:creationId xmlns:a16="http://schemas.microsoft.com/office/drawing/2014/main" id="{0B57F658-1544-47F1-828C-BBD707C67B63}"/>
              </a:ext>
            </a:extLst>
          </p:cNvPr>
          <p:cNvSpPr/>
          <p:nvPr/>
        </p:nvSpPr>
        <p:spPr>
          <a:xfrm>
            <a:off x="6297953" y="1934682"/>
            <a:ext cx="4589871" cy="885825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6CE24C-742C-400B-8100-28FE5656F3D6}"/>
              </a:ext>
            </a:extLst>
          </p:cNvPr>
          <p:cNvSpPr/>
          <p:nvPr/>
        </p:nvSpPr>
        <p:spPr>
          <a:xfrm>
            <a:off x="8637340" y="1900753"/>
            <a:ext cx="2147522" cy="95368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718A0A4-82EB-4F17-85B1-84B797388819}"/>
                  </a:ext>
                </a:extLst>
              </p:cNvPr>
              <p:cNvSpPr txBox="1"/>
              <p:nvPr/>
            </p:nvSpPr>
            <p:spPr>
              <a:xfrm>
                <a:off x="6599348" y="3928879"/>
                <a:ext cx="120731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2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2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는 </a:t>
                </a:r>
                <a:r>
                  <a:rPr lang="en-US" altLang="ko-KR" sz="1200" dirty="0" err="1">
                    <a:solidFill>
                      <a:schemeClr val="bg2">
                        <a:lumMod val="50000"/>
                      </a:schemeClr>
                    </a:solidFill>
                  </a:rPr>
                  <a:t>ω,b</a:t>
                </a:r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의 해</a:t>
                </a: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718A0A4-82EB-4F17-85B1-84B797388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348" y="3928879"/>
                <a:ext cx="1207318" cy="184666"/>
              </a:xfrm>
              <a:prstGeom prst="rect">
                <a:avLst/>
              </a:prstGeom>
              <a:blipFill>
                <a:blip r:embed="rId6"/>
                <a:stretch>
                  <a:fillRect l="-3535" t="-30000" r="-6566" b="-4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930A59AE-A0EB-4950-BC54-14E812B99E6A}"/>
              </a:ext>
            </a:extLst>
          </p:cNvPr>
          <p:cNvSpPr txBox="1"/>
          <p:nvPr/>
        </p:nvSpPr>
        <p:spPr>
          <a:xfrm>
            <a:off x="6339906" y="22084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평균제곱오차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55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A1D5FF-39DE-4366-831D-0442419F7E09}"/>
              </a:ext>
            </a:extLst>
          </p:cNvPr>
          <p:cNvSpPr/>
          <p:nvPr/>
        </p:nvSpPr>
        <p:spPr>
          <a:xfrm>
            <a:off x="751033" y="5682045"/>
            <a:ext cx="10393211" cy="950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582AAC-0345-4F0A-910C-853193F0E531}"/>
              </a:ext>
            </a:extLst>
          </p:cNvPr>
          <p:cNvSpPr txBox="1"/>
          <p:nvPr/>
        </p:nvSpPr>
        <p:spPr>
          <a:xfrm>
            <a:off x="523874" y="1505635"/>
            <a:ext cx="9934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﻿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idea : 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</a:t>
            </a:r>
            <a:r>
              <a:rPr lang="en-US" altLang="ko-KR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ω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,b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 대해 각각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편미분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한 값을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만들어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ω, b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최적해의 닫힌 해를 구함﻿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625830B-A8EA-4339-B2C5-244F429DD12F}"/>
              </a:ext>
            </a:extLst>
          </p:cNvPr>
          <p:cNvGrpSpPr/>
          <p:nvPr/>
        </p:nvGrpSpPr>
        <p:grpSpPr>
          <a:xfrm>
            <a:off x="485615" y="382977"/>
            <a:ext cx="3426320" cy="1066800"/>
            <a:chOff x="1951183" y="2800350"/>
            <a:chExt cx="3426320" cy="10668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FB9CEFD-81E9-4235-83A2-647A071A10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241"/>
            <a:stretch/>
          </p:blipFill>
          <p:spPr>
            <a:xfrm>
              <a:off x="3258912" y="2800350"/>
              <a:ext cx="2118591" cy="10668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BAC43AE-47BC-48B1-BBB0-A68586B2B2B5}"/>
                    </a:ext>
                  </a:extLst>
                </p:cNvPr>
                <p:cNvSpPr txBox="1"/>
                <p:nvPr/>
              </p:nvSpPr>
              <p:spPr>
                <a:xfrm>
                  <a:off x="1951183" y="3024081"/>
                  <a:ext cx="1307729" cy="4049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ko-KR" altLang="en-US" sz="2400" i="1" dirty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 = 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BAC43AE-47BC-48B1-BBB0-A68586B2B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1183" y="3024081"/>
                  <a:ext cx="1307729" cy="404919"/>
                </a:xfrm>
                <a:prstGeom prst="rect">
                  <a:avLst/>
                </a:prstGeom>
                <a:blipFill>
                  <a:blip r:embed="rId3"/>
                  <a:stretch>
                    <a:fillRect l="-3738" b="-257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CE8320C-8429-42E0-9DD7-559C3FCCDBA9}"/>
              </a:ext>
            </a:extLst>
          </p:cNvPr>
          <p:cNvSpPr txBox="1"/>
          <p:nvPr/>
        </p:nvSpPr>
        <p:spPr>
          <a:xfrm>
            <a:off x="751033" y="2048320"/>
            <a:ext cx="9934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Why?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C40B28-7B29-4484-A1D8-DBF3524978A7}"/>
              </a:ext>
            </a:extLst>
          </p:cNvPr>
          <p:cNvGrpSpPr/>
          <p:nvPr/>
        </p:nvGrpSpPr>
        <p:grpSpPr>
          <a:xfrm>
            <a:off x="1793344" y="1943785"/>
            <a:ext cx="8406672" cy="3072521"/>
            <a:chOff x="1766028" y="2232986"/>
            <a:chExt cx="8584833" cy="320851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416E740-02DB-490B-9094-50C2EF3666D0}"/>
                </a:ext>
              </a:extLst>
            </p:cNvPr>
            <p:cNvGrpSpPr/>
            <p:nvPr/>
          </p:nvGrpSpPr>
          <p:grpSpPr>
            <a:xfrm>
              <a:off x="1766028" y="2572435"/>
              <a:ext cx="3852561" cy="2833412"/>
              <a:chOff x="1100778" y="2633938"/>
              <a:chExt cx="3852561" cy="2833412"/>
            </a:xfrm>
          </p:grpSpPr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25E98A87-B8AB-458B-8F44-0C75C3B52471}"/>
                  </a:ext>
                </a:extLst>
              </p:cNvPr>
              <p:cNvSpPr/>
              <p:nvPr/>
            </p:nvSpPr>
            <p:spPr>
              <a:xfrm>
                <a:off x="1828800" y="2695575"/>
                <a:ext cx="1628775" cy="1636841"/>
              </a:xfrm>
              <a:custGeom>
                <a:avLst/>
                <a:gdLst>
                  <a:gd name="connsiteX0" fmla="*/ 0 w 1905000"/>
                  <a:gd name="connsiteY0" fmla="*/ 66675 h 1989995"/>
                  <a:gd name="connsiteX1" fmla="*/ 590550 w 1905000"/>
                  <a:gd name="connsiteY1" fmla="*/ 1752600 h 1989995"/>
                  <a:gd name="connsiteX2" fmla="*/ 1428750 w 1905000"/>
                  <a:gd name="connsiteY2" fmla="*/ 1790700 h 1989995"/>
                  <a:gd name="connsiteX3" fmla="*/ 1905000 w 1905000"/>
                  <a:gd name="connsiteY3" fmla="*/ 0 h 1989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0" h="1989995">
                    <a:moveTo>
                      <a:pt x="0" y="66675"/>
                    </a:moveTo>
                    <a:cubicBezTo>
                      <a:pt x="176212" y="765969"/>
                      <a:pt x="352425" y="1465263"/>
                      <a:pt x="590550" y="1752600"/>
                    </a:cubicBezTo>
                    <a:cubicBezTo>
                      <a:pt x="828675" y="2039938"/>
                      <a:pt x="1209675" y="2082800"/>
                      <a:pt x="1428750" y="1790700"/>
                    </a:cubicBezTo>
                    <a:cubicBezTo>
                      <a:pt x="1647825" y="1498600"/>
                      <a:pt x="1770063" y="255587"/>
                      <a:pt x="1905000" y="0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DD4703E-A202-40B2-AF19-F7E2AA5FC61B}"/>
                  </a:ext>
                </a:extLst>
              </p:cNvPr>
              <p:cNvCxnSpPr/>
              <p:nvPr/>
            </p:nvCxnSpPr>
            <p:spPr>
              <a:xfrm>
                <a:off x="1200150" y="4895850"/>
                <a:ext cx="32480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12FE344-2094-4923-9101-5B01EB3F1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95425" y="2695575"/>
                <a:ext cx="0" cy="277177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B58AD7-5C30-40A8-AAB4-0D6A21608759}"/>
                  </a:ext>
                </a:extLst>
              </p:cNvPr>
              <p:cNvSpPr txBox="1"/>
              <p:nvPr/>
            </p:nvSpPr>
            <p:spPr>
              <a:xfrm>
                <a:off x="4177353" y="5037223"/>
                <a:ext cx="432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x</a:t>
                </a:r>
                <a:endParaRPr lang="ko-KR" alt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46286C-DD39-4943-9E2E-FF1CDDD79F8C}"/>
                  </a:ext>
                </a:extLst>
              </p:cNvPr>
              <p:cNvSpPr txBox="1"/>
              <p:nvPr/>
            </p:nvSpPr>
            <p:spPr>
              <a:xfrm>
                <a:off x="1100778" y="2633938"/>
                <a:ext cx="432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y</a:t>
                </a:r>
                <a:endParaRPr lang="ko-KR" altLang="en-US" dirty="0"/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D7B08D6E-EEDF-492C-BC97-A4D501D1D1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8800" y="4332416"/>
                <a:ext cx="1895475" cy="0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F94FBEF2-370A-4750-83D3-8F8D69BBD1BD}"/>
                      </a:ext>
                    </a:extLst>
                  </p:cNvPr>
                  <p:cNvSpPr txBox="1"/>
                  <p:nvPr/>
                </p:nvSpPr>
                <p:spPr>
                  <a:xfrm>
                    <a:off x="3790949" y="4114755"/>
                    <a:ext cx="1162390" cy="5104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sz="18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𝑑𝑓</m:t>
                            </m:r>
                            <m:r>
                              <a:rPr lang="en-US" altLang="ko-KR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ko-KR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oMath>
                    </a14:m>
                    <a:r>
                      <a:rPr lang="ko-KR" altLang="en-US" dirty="0">
                        <a:solidFill>
                          <a:schemeClr val="accent2"/>
                        </a:solidFill>
                      </a:rPr>
                      <a:t> </a:t>
                    </a:r>
                    <a:r>
                      <a:rPr lang="en-US" altLang="ko-KR" dirty="0">
                        <a:solidFill>
                          <a:schemeClr val="accent2"/>
                        </a:solidFill>
                      </a:rPr>
                      <a:t>=0</a:t>
                    </a:r>
                    <a:endParaRPr lang="ko-KR" altLang="en-US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F94FBEF2-370A-4750-83D3-8F8D69BBD1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0949" y="4114755"/>
                    <a:ext cx="1162390" cy="51046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75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B8D369-3FC7-452F-AAC9-7BBE0CA661FD}"/>
                </a:ext>
              </a:extLst>
            </p:cNvPr>
            <p:cNvGrpSpPr/>
            <p:nvPr/>
          </p:nvGrpSpPr>
          <p:grpSpPr>
            <a:xfrm>
              <a:off x="6367029" y="2232986"/>
              <a:ext cx="3983832" cy="3208510"/>
              <a:chOff x="5976935" y="2583375"/>
              <a:chExt cx="3983832" cy="3208510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4E1F8B4-4FFE-4E68-A712-FECC295D49C8}"/>
                  </a:ext>
                </a:extLst>
              </p:cNvPr>
              <p:cNvGrpSpPr/>
              <p:nvPr/>
            </p:nvGrpSpPr>
            <p:grpSpPr>
              <a:xfrm>
                <a:off x="5976935" y="2583375"/>
                <a:ext cx="3657600" cy="3208510"/>
                <a:chOff x="5133975" y="2478644"/>
                <a:chExt cx="3657600" cy="3208510"/>
              </a:xfrm>
            </p:grpSpPr>
            <p:pic>
              <p:nvPicPr>
                <p:cNvPr id="7170" name="Picture 2" descr="이변수 함수의 극값(Extreme Value) : 네이버 블로그">
                  <a:extLst>
                    <a:ext uri="{FF2B5EF4-FFF2-40B4-BE49-F238E27FC236}">
                      <a16:creationId xmlns:a16="http://schemas.microsoft.com/office/drawing/2014/main" id="{6CA6476A-86F6-4940-9F5C-06E394BCC4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278"/>
                <a:stretch/>
              </p:blipFill>
              <p:spPr bwMode="auto">
                <a:xfrm>
                  <a:off x="5133975" y="2478644"/>
                  <a:ext cx="3657600" cy="32085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11B30739-5032-4817-AA18-12F4947FB88E}"/>
                    </a:ext>
                  </a:extLst>
                </p:cNvPr>
                <p:cNvSpPr/>
                <p:nvPr/>
              </p:nvSpPr>
              <p:spPr>
                <a:xfrm>
                  <a:off x="7181850" y="2695575"/>
                  <a:ext cx="1238250" cy="2571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C2DA8597-51CC-458B-AE86-B31417FEDA3D}"/>
                  </a:ext>
                </a:extLst>
              </p:cNvPr>
              <p:cNvCxnSpPr/>
              <p:nvPr/>
            </p:nvCxnSpPr>
            <p:spPr>
              <a:xfrm flipV="1">
                <a:off x="7077075" y="4638675"/>
                <a:ext cx="1371600" cy="398548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7D890DBA-1FD4-4A09-9B87-8AF7AA26134D}"/>
                  </a:ext>
                </a:extLst>
              </p:cNvPr>
              <p:cNvCxnSpPr/>
              <p:nvPr/>
            </p:nvCxnSpPr>
            <p:spPr>
              <a:xfrm>
                <a:off x="7077079" y="4638675"/>
                <a:ext cx="1281110" cy="34290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7F0AF0B7-DEB7-4733-8AC1-6811491A4E73}"/>
                      </a:ext>
                    </a:extLst>
                  </p:cNvPr>
                  <p:cNvSpPr txBox="1"/>
                  <p:nvPr/>
                </p:nvSpPr>
                <p:spPr>
                  <a:xfrm>
                    <a:off x="8146252" y="4889438"/>
                    <a:ext cx="1814515" cy="63132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800" b="0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 dirty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ko-KR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ko-KR" altLang="en-US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altLang="ko-KR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ko-KR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ko-KR" altLang="en-US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ko-KR" altLang="en-US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  <m:r>
                            <a:rPr lang="en-US" altLang="ko-KR" sz="18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ko-KR" altLang="en-US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7F0AF0B7-DEB7-4733-8AC1-6811491A4E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6252" y="4889438"/>
                    <a:ext cx="1814515" cy="63132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2E6E1115-19CE-4B12-9E52-E446632FB464}"/>
                      </a:ext>
                    </a:extLst>
                  </p:cNvPr>
                  <p:cNvSpPr txBox="1"/>
                  <p:nvPr/>
                </p:nvSpPr>
                <p:spPr>
                  <a:xfrm>
                    <a:off x="5994526" y="5037223"/>
                    <a:ext cx="1488282" cy="63478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800" b="0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 dirty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ko-KR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ko-KR" altLang="en-US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altLang="ko-KR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ko-KR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ko-KR" altLang="en-US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  <m:r>
                            <a:rPr lang="en-US" altLang="ko-KR" sz="18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=0 </m:t>
                          </m:r>
                        </m:oMath>
                      </m:oMathPara>
                    </a14:m>
                    <a:endParaRPr lang="ko-KR" altLang="en-US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2E6E1115-19CE-4B12-9E52-E446632FB4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4526" y="5037223"/>
                    <a:ext cx="1488282" cy="63478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3D28BC12-1A7D-4407-BCB0-BD126E26E076}"/>
                </a:ext>
              </a:extLst>
            </p:cNvPr>
            <p:cNvSpPr/>
            <p:nvPr/>
          </p:nvSpPr>
          <p:spPr>
            <a:xfrm>
              <a:off x="5321186" y="3217124"/>
              <a:ext cx="978408" cy="484632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D33BEB4-FD8F-4F9F-8AD6-F98147533347}"/>
              </a:ext>
            </a:extLst>
          </p:cNvPr>
          <p:cNvSpPr txBox="1"/>
          <p:nvPr/>
        </p:nvSpPr>
        <p:spPr>
          <a:xfrm>
            <a:off x="3640455" y="5846904"/>
            <a:ext cx="67159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﻿</a:t>
            </a:r>
            <a:r>
              <a:rPr lang="ko-KR" altLang="en-US" sz="1600" dirty="0" err="1"/>
              <a:t>컨벡스</a:t>
            </a:r>
            <a:r>
              <a:rPr lang="ko-KR" altLang="en-US" sz="1600" dirty="0"/>
              <a:t> 함수 </a:t>
            </a:r>
            <a:r>
              <a:rPr lang="en-US" altLang="ko-KR" sz="1600" dirty="0"/>
              <a:t>(convex function) </a:t>
            </a:r>
          </a:p>
          <a:p>
            <a:endParaRPr lang="en-US" altLang="ko-KR" sz="900" dirty="0"/>
          </a:p>
          <a:p>
            <a:r>
              <a:rPr lang="en-US" altLang="ko-KR" sz="1600" dirty="0"/>
              <a:t>: </a:t>
            </a:r>
            <a:r>
              <a:rPr lang="ko-KR" altLang="en-US" sz="1600" dirty="0"/>
              <a:t>임의의 두 점을 잇는 선분이 함수 </a:t>
            </a:r>
            <a:r>
              <a:rPr lang="en-US" altLang="ko-KR" sz="1600" dirty="0"/>
              <a:t>f</a:t>
            </a:r>
            <a:r>
              <a:rPr lang="ko-KR" altLang="en-US" sz="1600" dirty="0"/>
              <a:t>위의 점들보다 위에 있는 함수﻿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0254C6-C748-4309-A04C-7D35ED3CB1B8}"/>
              </a:ext>
            </a:extLst>
          </p:cNvPr>
          <p:cNvSpPr txBox="1"/>
          <p:nvPr/>
        </p:nvSpPr>
        <p:spPr>
          <a:xfrm>
            <a:off x="3074854" y="5137010"/>
            <a:ext cx="88546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* 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컨벡스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함수이므로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최대값인 경우를 고려하지 않음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8B64B7A-839F-40E2-89A8-5D588FFFB3D1}"/>
              </a:ext>
            </a:extLst>
          </p:cNvPr>
          <p:cNvGrpSpPr/>
          <p:nvPr/>
        </p:nvGrpSpPr>
        <p:grpSpPr>
          <a:xfrm>
            <a:off x="1897386" y="5804926"/>
            <a:ext cx="1366676" cy="918149"/>
            <a:chOff x="1871952" y="5912015"/>
            <a:chExt cx="1366676" cy="918149"/>
          </a:xfrm>
        </p:grpSpPr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BC5AB4D7-43F8-4246-A8A5-42704C3227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409" b="89773" l="9016" r="92213">
                          <a14:foregroundMark x1="11885" y1="4545" x2="11885" y2="4545"/>
                          <a14:foregroundMark x1="11885" y1="4545" x2="12705" y2="6818"/>
                          <a14:foregroundMark x1="79098" y1="15909" x2="79098" y2="15909"/>
                          <a14:foregroundMark x1="90164" y1="9091" x2="90164" y2="9091"/>
                          <a14:foregroundMark x1="92213" y1="4545" x2="92213" y2="4545"/>
                          <a14:foregroundMark x1="90164" y1="11364" x2="90164" y2="11364"/>
                          <a14:foregroundMark x1="88525" y1="12500" x2="88525" y2="12500"/>
                          <a14:foregroundMark x1="53279" y1="48295" x2="53279" y2="48295"/>
                          <a14:foregroundMark x1="39344" y1="44886" x2="39344" y2="44886"/>
                          <a14:foregroundMark x1="32787" y1="38068" x2="32787" y2="38068"/>
                          <a14:foregroundMark x1="31967" y1="37500" x2="31967" y2="37500"/>
                          <a14:foregroundMark x1="24180" y1="28977" x2="24180" y2="28977"/>
                          <a14:foregroundMark x1="72131" y1="35227" x2="72131" y2="35227"/>
                          <a14:foregroundMark x1="64754" y1="42614" x2="64754" y2="42614"/>
                          <a14:foregroundMark x1="61885" y1="44886" x2="61885" y2="44886"/>
                          <a14:foregroundMark x1="80738" y1="24432" x2="80738" y2="24432"/>
                          <a14:foregroundMark x1="85656" y1="15909" x2="85656" y2="15909"/>
                          <a14:foregroundMark x1="83197" y1="21023" x2="83197" y2="21023"/>
                          <a14:foregroundMark x1="88525" y1="10227" x2="88525" y2="102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5227" y="5981975"/>
              <a:ext cx="1183360" cy="848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847867F6-5E13-4019-941B-1372BDC88C79}"/>
                </a:ext>
              </a:extLst>
            </p:cNvPr>
            <p:cNvGrpSpPr/>
            <p:nvPr/>
          </p:nvGrpSpPr>
          <p:grpSpPr>
            <a:xfrm>
              <a:off x="1871952" y="5912015"/>
              <a:ext cx="1366676" cy="720627"/>
              <a:chOff x="450937" y="2674083"/>
              <a:chExt cx="6587772" cy="2654296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838EC98-3974-4C63-940B-1AA182DC64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937" y="4652340"/>
                <a:ext cx="658777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00C6A3D5-8181-41A7-8C54-07FE213375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5429" y="2674083"/>
                <a:ext cx="0" cy="26542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87932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C7F22A-D49D-4692-9705-2C9D7E2AF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8" y="657224"/>
            <a:ext cx="8318089" cy="1790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5C4695-E1C2-4E91-8471-778C798EF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2447924"/>
            <a:ext cx="9953625" cy="2181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8C2C73-4688-495E-9942-D170A791F748}"/>
              </a:ext>
            </a:extLst>
          </p:cNvPr>
          <p:cNvSpPr txBox="1"/>
          <p:nvPr/>
        </p:nvSpPr>
        <p:spPr>
          <a:xfrm>
            <a:off x="1088324" y="5160571"/>
            <a:ext cx="6173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근데 이렇게 </a:t>
            </a:r>
            <a:r>
              <a:rPr lang="ko-KR" altLang="en-US" dirty="0" err="1"/>
              <a:t>구한건</a:t>
            </a:r>
            <a:r>
              <a:rPr lang="ko-KR" altLang="en-US" dirty="0"/>
              <a:t> </a:t>
            </a:r>
            <a:r>
              <a:rPr lang="en-US" altLang="ko-KR" dirty="0"/>
              <a:t>ω</a:t>
            </a:r>
            <a:r>
              <a:rPr lang="ko-KR" altLang="en-US" dirty="0"/>
              <a:t>가 하나일 때</a:t>
            </a:r>
            <a:r>
              <a:rPr lang="en-US" altLang="ko-KR" dirty="0"/>
              <a:t> ( </a:t>
            </a:r>
            <a:r>
              <a:rPr lang="en-US" altLang="ko-KR" dirty="0">
                <a:sym typeface="Wingdings" panose="05000000000000000000" pitchFamily="2" charset="2"/>
              </a:rPr>
              <a:t> </a:t>
            </a:r>
            <a:r>
              <a:rPr lang="ko-KR" altLang="en-US" dirty="0">
                <a:sym typeface="Wingdings" panose="05000000000000000000" pitchFamily="2" charset="2"/>
              </a:rPr>
              <a:t>속성이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>
                <a:sym typeface="Wingdings" panose="05000000000000000000" pitchFamily="2" charset="2"/>
              </a:rPr>
              <a:t>개일 때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8764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22DE20-0137-4A25-9075-8AD0DDD55618}"/>
              </a:ext>
            </a:extLst>
          </p:cNvPr>
          <p:cNvSpPr txBox="1"/>
          <p:nvPr/>
        </p:nvSpPr>
        <p:spPr>
          <a:xfrm>
            <a:off x="545399" y="540946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다중선형회귀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CC1574-B6E7-4447-989F-DCFE22E57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544" y="4106310"/>
            <a:ext cx="4914900" cy="981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02DFD3-3CA4-48AF-A07A-1EAC2989A5EC}"/>
              </a:ext>
            </a:extLst>
          </p:cNvPr>
          <p:cNvSpPr txBox="1"/>
          <p:nvPr/>
        </p:nvSpPr>
        <p:spPr>
          <a:xfrm>
            <a:off x="840674" y="1410771"/>
            <a:ext cx="594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실제 데이터는 속성을 여러 개 갖고 있는 경우가 많음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ABF44-53FE-4BBB-A08E-841E78CEF239}"/>
              </a:ext>
            </a:extLst>
          </p:cNvPr>
          <p:cNvSpPr txBox="1"/>
          <p:nvPr/>
        </p:nvSpPr>
        <p:spPr>
          <a:xfrm>
            <a:off x="840674" y="3428656"/>
            <a:ext cx="8067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개의 속성을 가진 샘플 데이터세트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 대하여 다음을 학습한다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.﻿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A3E8201-FD50-412C-84B6-09BDB2C1F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1973712"/>
            <a:ext cx="4476750" cy="8953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63DB72-0C1A-4183-8D3C-6D7908B306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255"/>
          <a:stretch/>
        </p:blipFill>
        <p:spPr>
          <a:xfrm>
            <a:off x="7167019" y="3897565"/>
            <a:ext cx="1319755" cy="176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5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1686</Words>
  <Application>Microsoft Office PowerPoint</Application>
  <PresentationFormat>와이드스크린</PresentationFormat>
  <Paragraphs>219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나눔손글씨 펜</vt:lpstr>
      <vt:lpstr>맑은 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은송 이</dc:creator>
  <cp:lastModifiedBy>은송 이</cp:lastModifiedBy>
  <cp:revision>74</cp:revision>
  <dcterms:created xsi:type="dcterms:W3CDTF">2021-02-02T11:18:04Z</dcterms:created>
  <dcterms:modified xsi:type="dcterms:W3CDTF">2021-02-03T11:33:49Z</dcterms:modified>
</cp:coreProperties>
</file>